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0"/>
  </p:notesMasterIdLst>
  <p:handoutMasterIdLst>
    <p:handoutMasterId r:id="rId41"/>
  </p:handoutMasterIdLst>
  <p:sldIdLst>
    <p:sldId id="256" r:id="rId3"/>
    <p:sldId id="315" r:id="rId4"/>
    <p:sldId id="348" r:id="rId5"/>
    <p:sldId id="368" r:id="rId6"/>
    <p:sldId id="270" r:id="rId7"/>
    <p:sldId id="354" r:id="rId8"/>
    <p:sldId id="333" r:id="rId9"/>
    <p:sldId id="319" r:id="rId10"/>
    <p:sldId id="359" r:id="rId11"/>
    <p:sldId id="362" r:id="rId12"/>
    <p:sldId id="363" r:id="rId13"/>
    <p:sldId id="367" r:id="rId14"/>
    <p:sldId id="394" r:id="rId15"/>
    <p:sldId id="346" r:id="rId16"/>
    <p:sldId id="392" r:id="rId17"/>
    <p:sldId id="342" r:id="rId18"/>
    <p:sldId id="351" r:id="rId19"/>
    <p:sldId id="364" r:id="rId20"/>
    <p:sldId id="375" r:id="rId21"/>
    <p:sldId id="376" r:id="rId22"/>
    <p:sldId id="344" r:id="rId23"/>
    <p:sldId id="383" r:id="rId24"/>
    <p:sldId id="360" r:id="rId25"/>
    <p:sldId id="390" r:id="rId26"/>
    <p:sldId id="391" r:id="rId27"/>
    <p:sldId id="366" r:id="rId28"/>
    <p:sldId id="372" r:id="rId29"/>
    <p:sldId id="330" r:id="rId30"/>
    <p:sldId id="361" r:id="rId31"/>
    <p:sldId id="353" r:id="rId32"/>
    <p:sldId id="374" r:id="rId33"/>
    <p:sldId id="369" r:id="rId34"/>
    <p:sldId id="371" r:id="rId35"/>
    <p:sldId id="365" r:id="rId36"/>
    <p:sldId id="393" r:id="rId37"/>
    <p:sldId id="370" r:id="rId38"/>
    <p:sldId id="267" r:id="rId39"/>
  </p:sldIdLst>
  <p:sldSz cx="9144000" cy="6858000" type="screen4x3"/>
  <p:notesSz cx="6807200" cy="99393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397F1"/>
    <a:srgbClr val="F5A9F3"/>
    <a:srgbClr val="F28EF0"/>
    <a:srgbClr val="ED65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90" autoAdjust="0"/>
    <p:restoredTop sz="94660"/>
  </p:normalViewPr>
  <p:slideViewPr>
    <p:cSldViewPr>
      <p:cViewPr varScale="1">
        <p:scale>
          <a:sx n="107" d="100"/>
          <a:sy n="107" d="100"/>
        </p:scale>
        <p:origin x="1698"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Desktop\&#19968;&#33324;&#36039;&#26009;\19.&#33021;&#28304;&#22996;&#21729;&#26371;\114&#24180;&#24230;&#31532;&#19968;&#27425;&#31680;&#32004;&#33021;&#28304;&#25512;&#21205;&#22996;&#21729;&#26371;\&#21443;&#32771;&#36039;&#26009;\114&#24180;1-11&#26376;&#27700;&#38651;&#3602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User\Desktop\&#19968;&#33324;&#36039;&#26009;\19.&#33021;&#28304;&#22996;&#21729;&#26371;\114&#24180;&#24230;&#31532;&#19968;&#27425;&#31680;&#32004;&#33021;&#28304;&#25512;&#21205;&#22996;&#21729;&#26371;\&#21443;&#32771;&#36039;&#26009;\114&#24180;1-11&#26376;&#27700;&#38651;&#3602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User\Desktop\&#19968;&#33324;&#36039;&#26009;\19.&#33021;&#28304;&#22996;&#21729;&#26371;\114&#24180;&#24230;&#31532;&#19968;&#27425;&#31680;&#32004;&#33021;&#28304;&#25512;&#21205;&#22996;&#21729;&#26371;\&#21443;&#32771;&#36039;&#26009;\113&#21450;114&#29992;&#38651;&#37327;&#27604;&#3661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User\Desktop\&#19968;&#33324;&#36039;&#26009;\19.&#33021;&#28304;&#22996;&#21729;&#26371;\114&#24180;&#24230;&#31532;&#19968;&#27425;&#31680;&#32004;&#33021;&#28304;&#25512;&#21205;&#22996;&#21729;&#26371;\&#21443;&#32771;&#36039;&#26009;\113&#21450;114&#29992;&#38651;&#37327;&#27604;&#36611;.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User\Desktop\&#19968;&#33324;&#36039;&#26009;\19.&#33021;&#28304;&#22996;&#21729;&#26371;\114&#24180;&#24230;&#31532;&#19968;&#27425;&#31680;&#32004;&#33021;&#28304;&#25512;&#21205;&#22996;&#21729;&#26371;\&#21443;&#32771;&#36039;&#26009;\113&#21450;114&#29992;&#38651;&#37327;&#27604;&#36611;.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User\Desktop\&#19968;&#33324;&#36039;&#26009;\19.&#33021;&#28304;&#22996;&#21729;&#26371;\114&#24180;&#24230;&#31532;&#19968;&#27425;&#31680;&#32004;&#33021;&#28304;&#25512;&#21205;&#22996;&#21729;&#26371;\&#21443;&#32771;&#36039;&#26009;\114&#24180;1-11&#26376;&#27700;&#38651;&#36027;.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User\Desktop\&#19968;&#33324;&#36039;&#26009;\19.&#33021;&#28304;&#22996;&#21729;&#26371;\114&#24180;&#24230;&#31532;&#19968;&#27425;&#31680;&#32004;&#33021;&#28304;&#25512;&#21205;&#22996;&#21729;&#26371;\&#21443;&#32771;&#36039;&#26009;\114&#24180;1-11&#26376;&#27700;&#38651;&#36027;.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1" Type="http://schemas.openxmlformats.org/officeDocument/2006/relationships/oleObject" Target="file:///C:\Users\User\Desktop\&#19968;&#33324;&#36039;&#26009;\19.&#33021;&#28304;&#22996;&#21729;&#26371;\114&#24180;&#24230;&#31532;&#19968;&#27425;&#31680;&#32004;&#33021;&#28304;&#25512;&#21205;&#22996;&#21729;&#26371;\&#21443;&#32771;&#36039;&#26009;\&#21508;&#26657;&#21312;&#20919;&#27683;&#23529;&#26597;&#26696;-114&#22294;&#31034;.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User\Desktop\&#19968;&#33324;&#36039;&#26009;\19.&#33021;&#28304;&#22996;&#21729;&#26371;\114&#24180;&#24230;&#31532;&#19968;&#27425;&#31680;&#32004;&#33021;&#28304;&#25512;&#21205;&#22996;&#21729;&#26371;\&#21443;&#32771;&#36039;&#26009;\&#21508;&#26657;&#21312;&#20919;&#27683;&#23529;&#26597;&#26696;-114&#22294;&#31034;.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lineChart>
        <c:grouping val="standard"/>
        <c:varyColors val="0"/>
        <c:ser>
          <c:idx val="0"/>
          <c:order val="0"/>
          <c:tx>
            <c:strRef>
              <c:f>電費!$C$3</c:f>
              <c:strCache>
                <c:ptCount val="1"/>
                <c:pt idx="0">
                  <c:v>電量</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電費!$B$5:$B$9</c:f>
              <c:strCache>
                <c:ptCount val="5"/>
                <c:pt idx="0">
                  <c:v>110年</c:v>
                </c:pt>
                <c:pt idx="1">
                  <c:v>111年</c:v>
                </c:pt>
                <c:pt idx="2">
                  <c:v>112年</c:v>
                </c:pt>
                <c:pt idx="3">
                  <c:v>113年</c:v>
                </c:pt>
                <c:pt idx="4">
                  <c:v>114年(預估)</c:v>
                </c:pt>
              </c:strCache>
            </c:strRef>
          </c:cat>
          <c:val>
            <c:numRef>
              <c:f>電費!$C$5:$C$9</c:f>
              <c:numCache>
                <c:formatCode>#,##0_);[Red]\(#,##0\)</c:formatCode>
                <c:ptCount val="5"/>
                <c:pt idx="0" formatCode="#,##0_ ">
                  <c:v>68049779</c:v>
                </c:pt>
                <c:pt idx="1">
                  <c:v>68900711</c:v>
                </c:pt>
                <c:pt idx="2">
                  <c:v>70376406</c:v>
                </c:pt>
                <c:pt idx="3" formatCode="#,##0_ ">
                  <c:v>72285368</c:v>
                </c:pt>
                <c:pt idx="4" formatCode="#,##0_ ">
                  <c:v>72242544</c:v>
                </c:pt>
              </c:numCache>
            </c:numRef>
          </c:val>
          <c:smooth val="0"/>
          <c:extLst>
            <c:ext xmlns:c16="http://schemas.microsoft.com/office/drawing/2014/chart" uri="{C3380CC4-5D6E-409C-BE32-E72D297353CC}">
              <c16:uniqueId val="{00000000-38D7-4141-B3D6-ACF0D118E757}"/>
            </c:ext>
          </c:extLst>
        </c:ser>
        <c:dLbls>
          <c:dLblPos val="t"/>
          <c:showLegendKey val="0"/>
          <c:showVal val="1"/>
          <c:showCatName val="0"/>
          <c:showSerName val="0"/>
          <c:showPercent val="0"/>
          <c:showBubbleSize val="0"/>
        </c:dLbls>
        <c:marker val="1"/>
        <c:smooth val="0"/>
        <c:axId val="509656800"/>
        <c:axId val="171515072"/>
      </c:lineChart>
      <c:catAx>
        <c:axId val="509656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71515072"/>
        <c:crosses val="autoZero"/>
        <c:auto val="1"/>
        <c:lblAlgn val="ctr"/>
        <c:lblOffset val="100"/>
        <c:noMultiLvlLbl val="0"/>
      </c:catAx>
      <c:valAx>
        <c:axId val="171515072"/>
        <c:scaling>
          <c:orientation val="minMax"/>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5096568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lineChart>
        <c:grouping val="standard"/>
        <c:varyColors val="0"/>
        <c:ser>
          <c:idx val="0"/>
          <c:order val="0"/>
          <c:tx>
            <c:strRef>
              <c:f>電費!$C$20</c:f>
              <c:strCache>
                <c:ptCount val="1"/>
                <c:pt idx="0">
                  <c:v>用電金額</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電費!$B$22:$B$26</c:f>
              <c:strCache>
                <c:ptCount val="5"/>
                <c:pt idx="0">
                  <c:v>110年</c:v>
                </c:pt>
                <c:pt idx="1">
                  <c:v>111年</c:v>
                </c:pt>
                <c:pt idx="2">
                  <c:v>112年</c:v>
                </c:pt>
                <c:pt idx="3">
                  <c:v>113年</c:v>
                </c:pt>
                <c:pt idx="4">
                  <c:v>114年(預估)</c:v>
                </c:pt>
              </c:strCache>
            </c:strRef>
          </c:cat>
          <c:val>
            <c:numRef>
              <c:f>電費!$C$22:$C$26</c:f>
              <c:numCache>
                <c:formatCode>#,##0_ </c:formatCode>
                <c:ptCount val="5"/>
                <c:pt idx="0">
                  <c:v>184469320</c:v>
                </c:pt>
                <c:pt idx="1">
                  <c:v>192695403</c:v>
                </c:pt>
                <c:pt idx="2">
                  <c:v>215775797</c:v>
                </c:pt>
                <c:pt idx="3">
                  <c:v>218042983</c:v>
                </c:pt>
                <c:pt idx="4">
                  <c:v>218336911</c:v>
                </c:pt>
              </c:numCache>
            </c:numRef>
          </c:val>
          <c:smooth val="0"/>
          <c:extLst>
            <c:ext xmlns:c16="http://schemas.microsoft.com/office/drawing/2014/chart" uri="{C3380CC4-5D6E-409C-BE32-E72D297353CC}">
              <c16:uniqueId val="{00000000-9377-47BB-A81C-38B514643322}"/>
            </c:ext>
          </c:extLst>
        </c:ser>
        <c:dLbls>
          <c:dLblPos val="t"/>
          <c:showLegendKey val="0"/>
          <c:showVal val="1"/>
          <c:showCatName val="0"/>
          <c:showSerName val="0"/>
          <c:showPercent val="0"/>
          <c:showBubbleSize val="0"/>
        </c:dLbls>
        <c:marker val="1"/>
        <c:smooth val="0"/>
        <c:axId val="509661504"/>
        <c:axId val="509654840"/>
      </c:lineChart>
      <c:catAx>
        <c:axId val="509661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509654840"/>
        <c:crosses val="autoZero"/>
        <c:auto val="1"/>
        <c:lblAlgn val="ctr"/>
        <c:lblOffset val="100"/>
        <c:noMultiLvlLbl val="0"/>
      </c:catAx>
      <c:valAx>
        <c:axId val="509654840"/>
        <c:scaling>
          <c:orientation val="minMax"/>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5096615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TW" altLang="zh-TW" sz="1400" b="0" i="0" baseline="0">
                <a:effectLst/>
              </a:rPr>
              <a:t>各單位用電量比較</a:t>
            </a:r>
            <a:endParaRPr lang="zh-TW" altLang="zh-TW" sz="110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manualLayout>
          <c:layoutTarget val="inner"/>
          <c:xMode val="edge"/>
          <c:yMode val="edge"/>
          <c:x val="0.14258092738407699"/>
          <c:y val="0.17231481481481481"/>
          <c:w val="0.82686351706036743"/>
          <c:h val="0.41601924759405073"/>
        </c:manualLayout>
      </c:layout>
      <c:barChart>
        <c:barDir val="col"/>
        <c:grouping val="clustered"/>
        <c:varyColors val="0"/>
        <c:ser>
          <c:idx val="0"/>
          <c:order val="0"/>
          <c:tx>
            <c:strRef>
              <c:f>工作表1!$B$5</c:f>
              <c:strCache>
                <c:ptCount val="1"/>
                <c:pt idx="0">
                  <c:v>113年</c:v>
                </c:pt>
              </c:strCache>
            </c:strRef>
          </c:tx>
          <c:spPr>
            <a:solidFill>
              <a:schemeClr val="accent1"/>
            </a:solidFill>
            <a:ln>
              <a:noFill/>
            </a:ln>
            <a:effectLst/>
          </c:spPr>
          <c:invertIfNegative val="0"/>
          <c:cat>
            <c:strRef>
              <c:f>工作表1!$C$4:$P$4</c:f>
              <c:strCache>
                <c:ptCount val="14"/>
                <c:pt idx="0">
                  <c:v>校級研究中心</c:v>
                </c:pt>
                <c:pt idx="1">
                  <c:v>醫學院</c:v>
                </c:pt>
                <c:pt idx="2">
                  <c:v>工學院</c:v>
                </c:pt>
                <c:pt idx="3">
                  <c:v>理學院</c:v>
                </c:pt>
                <c:pt idx="4">
                  <c:v>生物科學與科技學院</c:v>
                </c:pt>
                <c:pt idx="5">
                  <c:v>文學院</c:v>
                </c:pt>
                <c:pt idx="6">
                  <c:v>管理學院</c:v>
                </c:pt>
                <c:pt idx="7">
                  <c:v>產學創新總中心</c:v>
                </c:pt>
                <c:pt idx="8">
                  <c:v>電資學院</c:v>
                </c:pt>
                <c:pt idx="9">
                  <c:v>社會科學院</c:v>
                </c:pt>
                <c:pt idx="10">
                  <c:v>規劃與設計學院</c:v>
                </c:pt>
                <c:pt idx="11">
                  <c:v>院級中心</c:v>
                </c:pt>
                <c:pt idx="12">
                  <c:v>智慧半導體學院</c:v>
                </c:pt>
                <c:pt idx="13">
                  <c:v>敏求智慧學院</c:v>
                </c:pt>
              </c:strCache>
            </c:strRef>
          </c:cat>
          <c:val>
            <c:numRef>
              <c:f>工作表1!$C$5:$P$5</c:f>
              <c:numCache>
                <c:formatCode>General</c:formatCode>
                <c:ptCount val="14"/>
                <c:pt idx="0">
                  <c:v>6712023</c:v>
                </c:pt>
                <c:pt idx="1">
                  <c:v>9228871</c:v>
                </c:pt>
                <c:pt idx="2">
                  <c:v>13547786</c:v>
                </c:pt>
                <c:pt idx="3">
                  <c:v>4205643</c:v>
                </c:pt>
                <c:pt idx="4">
                  <c:v>1926733</c:v>
                </c:pt>
                <c:pt idx="5">
                  <c:v>717847</c:v>
                </c:pt>
                <c:pt idx="6">
                  <c:v>1164100</c:v>
                </c:pt>
                <c:pt idx="7">
                  <c:v>1903344</c:v>
                </c:pt>
                <c:pt idx="8">
                  <c:v>6176914</c:v>
                </c:pt>
                <c:pt idx="9">
                  <c:v>449476</c:v>
                </c:pt>
                <c:pt idx="10">
                  <c:v>938962</c:v>
                </c:pt>
                <c:pt idx="11">
                  <c:v>361288</c:v>
                </c:pt>
                <c:pt idx="12">
                  <c:v>13886</c:v>
                </c:pt>
                <c:pt idx="13">
                  <c:v>21007</c:v>
                </c:pt>
              </c:numCache>
            </c:numRef>
          </c:val>
          <c:extLst>
            <c:ext xmlns:c16="http://schemas.microsoft.com/office/drawing/2014/chart" uri="{C3380CC4-5D6E-409C-BE32-E72D297353CC}">
              <c16:uniqueId val="{00000000-8087-4BF7-B8FC-162ABF8D7849}"/>
            </c:ext>
          </c:extLst>
        </c:ser>
        <c:ser>
          <c:idx val="1"/>
          <c:order val="1"/>
          <c:tx>
            <c:strRef>
              <c:f>工作表1!$B$6</c:f>
              <c:strCache>
                <c:ptCount val="1"/>
                <c:pt idx="0">
                  <c:v>114年</c:v>
                </c:pt>
              </c:strCache>
            </c:strRef>
          </c:tx>
          <c:spPr>
            <a:solidFill>
              <a:schemeClr val="accent2"/>
            </a:solidFill>
            <a:ln>
              <a:noFill/>
            </a:ln>
            <a:effectLst/>
          </c:spPr>
          <c:invertIfNegative val="0"/>
          <c:cat>
            <c:strRef>
              <c:f>工作表1!$C$4:$P$4</c:f>
              <c:strCache>
                <c:ptCount val="14"/>
                <c:pt idx="0">
                  <c:v>校級研究中心</c:v>
                </c:pt>
                <c:pt idx="1">
                  <c:v>醫學院</c:v>
                </c:pt>
                <c:pt idx="2">
                  <c:v>工學院</c:v>
                </c:pt>
                <c:pt idx="3">
                  <c:v>理學院</c:v>
                </c:pt>
                <c:pt idx="4">
                  <c:v>生物科學與科技學院</c:v>
                </c:pt>
                <c:pt idx="5">
                  <c:v>文學院</c:v>
                </c:pt>
                <c:pt idx="6">
                  <c:v>管理學院</c:v>
                </c:pt>
                <c:pt idx="7">
                  <c:v>產學創新總中心</c:v>
                </c:pt>
                <c:pt idx="8">
                  <c:v>電資學院</c:v>
                </c:pt>
                <c:pt idx="9">
                  <c:v>社會科學院</c:v>
                </c:pt>
                <c:pt idx="10">
                  <c:v>規劃與設計學院</c:v>
                </c:pt>
                <c:pt idx="11">
                  <c:v>院級中心</c:v>
                </c:pt>
                <c:pt idx="12">
                  <c:v>智慧半導體學院</c:v>
                </c:pt>
                <c:pt idx="13">
                  <c:v>敏求智慧學院</c:v>
                </c:pt>
              </c:strCache>
            </c:strRef>
          </c:cat>
          <c:val>
            <c:numRef>
              <c:f>工作表1!$C$6:$P$6</c:f>
              <c:numCache>
                <c:formatCode>General</c:formatCode>
                <c:ptCount val="14"/>
                <c:pt idx="0">
                  <c:v>6863734</c:v>
                </c:pt>
                <c:pt idx="1">
                  <c:v>11368110</c:v>
                </c:pt>
                <c:pt idx="2">
                  <c:v>13178170</c:v>
                </c:pt>
                <c:pt idx="3">
                  <c:v>4287509</c:v>
                </c:pt>
                <c:pt idx="4">
                  <c:v>1850068</c:v>
                </c:pt>
                <c:pt idx="5">
                  <c:v>701225</c:v>
                </c:pt>
                <c:pt idx="6">
                  <c:v>988783</c:v>
                </c:pt>
                <c:pt idx="7">
                  <c:v>1943182</c:v>
                </c:pt>
                <c:pt idx="8">
                  <c:v>5929981</c:v>
                </c:pt>
                <c:pt idx="9">
                  <c:v>363723</c:v>
                </c:pt>
                <c:pt idx="10">
                  <c:v>912817</c:v>
                </c:pt>
                <c:pt idx="11">
                  <c:v>301485</c:v>
                </c:pt>
                <c:pt idx="12">
                  <c:v>15806</c:v>
                </c:pt>
                <c:pt idx="13">
                  <c:v>105716</c:v>
                </c:pt>
              </c:numCache>
            </c:numRef>
          </c:val>
          <c:extLst>
            <c:ext xmlns:c16="http://schemas.microsoft.com/office/drawing/2014/chart" uri="{C3380CC4-5D6E-409C-BE32-E72D297353CC}">
              <c16:uniqueId val="{00000001-8087-4BF7-B8FC-162ABF8D7849}"/>
            </c:ext>
          </c:extLst>
        </c:ser>
        <c:dLbls>
          <c:showLegendKey val="0"/>
          <c:showVal val="0"/>
          <c:showCatName val="0"/>
          <c:showSerName val="0"/>
          <c:showPercent val="0"/>
          <c:showBubbleSize val="0"/>
        </c:dLbls>
        <c:gapWidth val="219"/>
        <c:overlap val="-27"/>
        <c:axId val="52075439"/>
        <c:axId val="1652580287"/>
      </c:barChart>
      <c:catAx>
        <c:axId val="52075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652580287"/>
        <c:crosses val="autoZero"/>
        <c:auto val="1"/>
        <c:lblAlgn val="ctr"/>
        <c:lblOffset val="100"/>
        <c:noMultiLvlLbl val="0"/>
      </c:catAx>
      <c:valAx>
        <c:axId val="16525802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520754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TW" altLang="en-US"/>
              <a:t>各單位提升度數比較</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工作表1!$C$4:$P$4</c:f>
              <c:strCache>
                <c:ptCount val="14"/>
                <c:pt idx="0">
                  <c:v>校級研究中心</c:v>
                </c:pt>
                <c:pt idx="1">
                  <c:v>醫學院</c:v>
                </c:pt>
                <c:pt idx="2">
                  <c:v>工學院</c:v>
                </c:pt>
                <c:pt idx="3">
                  <c:v>理學院</c:v>
                </c:pt>
                <c:pt idx="4">
                  <c:v>生物科學與科技學院</c:v>
                </c:pt>
                <c:pt idx="5">
                  <c:v>文學院</c:v>
                </c:pt>
                <c:pt idx="6">
                  <c:v>管理學院</c:v>
                </c:pt>
                <c:pt idx="7">
                  <c:v>產學創新總中心</c:v>
                </c:pt>
                <c:pt idx="8">
                  <c:v>電資學院</c:v>
                </c:pt>
                <c:pt idx="9">
                  <c:v>社會科學院</c:v>
                </c:pt>
                <c:pt idx="10">
                  <c:v>規劃與設計學院</c:v>
                </c:pt>
                <c:pt idx="11">
                  <c:v>院級中心</c:v>
                </c:pt>
                <c:pt idx="12">
                  <c:v>智慧半導體學院</c:v>
                </c:pt>
                <c:pt idx="13">
                  <c:v>敏求智慧學院</c:v>
                </c:pt>
              </c:strCache>
            </c:strRef>
          </c:cat>
          <c:val>
            <c:numRef>
              <c:f>工作表1!$C$7:$P$7</c:f>
              <c:numCache>
                <c:formatCode>General</c:formatCode>
                <c:ptCount val="14"/>
                <c:pt idx="0">
                  <c:v>151711</c:v>
                </c:pt>
                <c:pt idx="1">
                  <c:v>2139239</c:v>
                </c:pt>
                <c:pt idx="2">
                  <c:v>-369616</c:v>
                </c:pt>
                <c:pt idx="3">
                  <c:v>81866</c:v>
                </c:pt>
                <c:pt idx="4">
                  <c:v>-76665</c:v>
                </c:pt>
                <c:pt idx="5">
                  <c:v>-16622</c:v>
                </c:pt>
                <c:pt idx="6">
                  <c:v>-175317</c:v>
                </c:pt>
                <c:pt idx="7">
                  <c:v>39838</c:v>
                </c:pt>
                <c:pt idx="8">
                  <c:v>-246933</c:v>
                </c:pt>
                <c:pt idx="9">
                  <c:v>-85753</c:v>
                </c:pt>
                <c:pt idx="10">
                  <c:v>-26145</c:v>
                </c:pt>
                <c:pt idx="11">
                  <c:v>-59803</c:v>
                </c:pt>
                <c:pt idx="12">
                  <c:v>1920</c:v>
                </c:pt>
                <c:pt idx="13">
                  <c:v>84709</c:v>
                </c:pt>
              </c:numCache>
            </c:numRef>
          </c:val>
          <c:extLst>
            <c:ext xmlns:c16="http://schemas.microsoft.com/office/drawing/2014/chart" uri="{C3380CC4-5D6E-409C-BE32-E72D297353CC}">
              <c16:uniqueId val="{00000000-9C32-4B03-8402-3114111599E2}"/>
            </c:ext>
          </c:extLst>
        </c:ser>
        <c:dLbls>
          <c:dLblPos val="outEnd"/>
          <c:showLegendKey val="0"/>
          <c:showVal val="1"/>
          <c:showCatName val="0"/>
          <c:showSerName val="0"/>
          <c:showPercent val="0"/>
          <c:showBubbleSize val="0"/>
        </c:dLbls>
        <c:gapWidth val="219"/>
        <c:overlap val="-27"/>
        <c:axId val="1259148256"/>
        <c:axId val="1259149920"/>
      </c:barChart>
      <c:catAx>
        <c:axId val="125914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259149920"/>
        <c:crosses val="autoZero"/>
        <c:auto val="1"/>
        <c:lblAlgn val="ctr"/>
        <c:lblOffset val="100"/>
        <c:noMultiLvlLbl val="0"/>
      </c:catAx>
      <c:valAx>
        <c:axId val="125914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259148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TW" altLang="zh-TW" sz="1400" b="0" i="0" baseline="0">
                <a:effectLst/>
              </a:rPr>
              <a:t>用電增加比率</a:t>
            </a:r>
            <a:endParaRPr lang="zh-TW" altLang="zh-TW" sz="110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barChart>
        <c:barDir val="col"/>
        <c:grouping val="clustered"/>
        <c:varyColors val="0"/>
        <c:ser>
          <c:idx val="0"/>
          <c:order val="0"/>
          <c:spPr>
            <a:solidFill>
              <a:schemeClr val="accent1"/>
            </a:solidFill>
            <a:ln>
              <a:noFill/>
            </a:ln>
            <a:effectLst/>
          </c:spPr>
          <c:invertIfNegative val="0"/>
          <c:cat>
            <c:strRef>
              <c:f>工作表1!$C$4:$P$4</c:f>
              <c:strCache>
                <c:ptCount val="14"/>
                <c:pt idx="0">
                  <c:v>校級研究中心</c:v>
                </c:pt>
                <c:pt idx="1">
                  <c:v>醫學院</c:v>
                </c:pt>
                <c:pt idx="2">
                  <c:v>工學院</c:v>
                </c:pt>
                <c:pt idx="3">
                  <c:v>理學院</c:v>
                </c:pt>
                <c:pt idx="4">
                  <c:v>生物科學與科技學院</c:v>
                </c:pt>
                <c:pt idx="5">
                  <c:v>文學院</c:v>
                </c:pt>
                <c:pt idx="6">
                  <c:v>管理學院</c:v>
                </c:pt>
                <c:pt idx="7">
                  <c:v>產學創新總中心</c:v>
                </c:pt>
                <c:pt idx="8">
                  <c:v>電資學院</c:v>
                </c:pt>
                <c:pt idx="9">
                  <c:v>社會科學院</c:v>
                </c:pt>
                <c:pt idx="10">
                  <c:v>規劃與設計學院</c:v>
                </c:pt>
                <c:pt idx="11">
                  <c:v>院級中心</c:v>
                </c:pt>
                <c:pt idx="12">
                  <c:v>智慧半導體學院</c:v>
                </c:pt>
                <c:pt idx="13">
                  <c:v>敏求智慧學院</c:v>
                </c:pt>
              </c:strCache>
            </c:strRef>
          </c:cat>
          <c:val>
            <c:numRef>
              <c:f>工作表1!$C$8:$P$8</c:f>
              <c:numCache>
                <c:formatCode>0.00%</c:formatCode>
                <c:ptCount val="14"/>
                <c:pt idx="0">
                  <c:v>2.2602872487177114E-2</c:v>
                </c:pt>
                <c:pt idx="1">
                  <c:v>0.23179855910869271</c:v>
                </c:pt>
                <c:pt idx="2">
                  <c:v>-2.728239138114523E-2</c:v>
                </c:pt>
                <c:pt idx="3">
                  <c:v>1.9465751134844302E-2</c:v>
                </c:pt>
                <c:pt idx="4">
                  <c:v>-3.9790152553571254E-2</c:v>
                </c:pt>
                <c:pt idx="5">
                  <c:v>-2.3155352045770197E-2</c:v>
                </c:pt>
                <c:pt idx="6">
                  <c:v>-0.15060304097586119</c:v>
                </c:pt>
                <c:pt idx="7">
                  <c:v>2.0930530687043435E-2</c:v>
                </c:pt>
                <c:pt idx="8">
                  <c:v>-3.9976758620890625E-2</c:v>
                </c:pt>
                <c:pt idx="9">
                  <c:v>-0.19078438003363918</c:v>
                </c:pt>
                <c:pt idx="10">
                  <c:v>-2.7844577309837883E-2</c:v>
                </c:pt>
                <c:pt idx="11">
                  <c:v>-0.16552722481787382</c:v>
                </c:pt>
                <c:pt idx="12">
                  <c:v>0.13826875990205964</c:v>
                </c:pt>
                <c:pt idx="13">
                  <c:v>4.0324177655067359</c:v>
                </c:pt>
              </c:numCache>
            </c:numRef>
          </c:val>
          <c:extLst>
            <c:ext xmlns:c16="http://schemas.microsoft.com/office/drawing/2014/chart" uri="{C3380CC4-5D6E-409C-BE32-E72D297353CC}">
              <c16:uniqueId val="{00000000-58A0-4EF3-8F8E-2E470E6A078A}"/>
            </c:ext>
          </c:extLst>
        </c:ser>
        <c:dLbls>
          <c:showLegendKey val="0"/>
          <c:showVal val="0"/>
          <c:showCatName val="0"/>
          <c:showSerName val="0"/>
          <c:showPercent val="0"/>
          <c:showBubbleSize val="0"/>
        </c:dLbls>
        <c:gapWidth val="219"/>
        <c:overlap val="-27"/>
        <c:axId val="1850889759"/>
        <c:axId val="1667749423"/>
      </c:barChart>
      <c:catAx>
        <c:axId val="18508897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667749423"/>
        <c:crosses val="autoZero"/>
        <c:auto val="1"/>
        <c:lblAlgn val="ctr"/>
        <c:lblOffset val="100"/>
        <c:noMultiLvlLbl val="0"/>
      </c:catAx>
      <c:valAx>
        <c:axId val="1667749423"/>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8508897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TW"/>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lineChart>
        <c:grouping val="standard"/>
        <c:varyColors val="0"/>
        <c:ser>
          <c:idx val="0"/>
          <c:order val="0"/>
          <c:tx>
            <c:strRef>
              <c:f>水費!$C$4</c:f>
              <c:strCache>
                <c:ptCount val="1"/>
                <c:pt idx="0">
                  <c:v>總用水量(度)</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水費!$B$6:$B$10</c:f>
              <c:strCache>
                <c:ptCount val="5"/>
                <c:pt idx="0">
                  <c:v>110年</c:v>
                </c:pt>
                <c:pt idx="1">
                  <c:v>111年</c:v>
                </c:pt>
                <c:pt idx="2">
                  <c:v>112年</c:v>
                </c:pt>
                <c:pt idx="3">
                  <c:v>113年</c:v>
                </c:pt>
                <c:pt idx="4">
                  <c:v>114年(預估)</c:v>
                </c:pt>
              </c:strCache>
            </c:strRef>
          </c:cat>
          <c:val>
            <c:numRef>
              <c:f>水費!$C$6:$C$10</c:f>
              <c:numCache>
                <c:formatCode>#,##0_ </c:formatCode>
                <c:ptCount val="5"/>
                <c:pt idx="0">
                  <c:v>715242</c:v>
                </c:pt>
                <c:pt idx="1">
                  <c:v>792244</c:v>
                </c:pt>
                <c:pt idx="2">
                  <c:v>757062</c:v>
                </c:pt>
                <c:pt idx="3">
                  <c:v>736706</c:v>
                </c:pt>
                <c:pt idx="4">
                  <c:v>795913</c:v>
                </c:pt>
              </c:numCache>
            </c:numRef>
          </c:val>
          <c:smooth val="0"/>
          <c:extLst>
            <c:ext xmlns:c16="http://schemas.microsoft.com/office/drawing/2014/chart" uri="{C3380CC4-5D6E-409C-BE32-E72D297353CC}">
              <c16:uniqueId val="{00000000-920F-435A-9C89-1E8EFFA5BE8F}"/>
            </c:ext>
          </c:extLst>
        </c:ser>
        <c:dLbls>
          <c:dLblPos val="t"/>
          <c:showLegendKey val="0"/>
          <c:showVal val="1"/>
          <c:showCatName val="0"/>
          <c:showSerName val="0"/>
          <c:showPercent val="0"/>
          <c:showBubbleSize val="0"/>
        </c:dLbls>
        <c:marker val="1"/>
        <c:smooth val="0"/>
        <c:axId val="143988000"/>
        <c:axId val="143986824"/>
      </c:lineChart>
      <c:catAx>
        <c:axId val="14398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43986824"/>
        <c:crosses val="autoZero"/>
        <c:auto val="1"/>
        <c:lblAlgn val="ctr"/>
        <c:lblOffset val="100"/>
        <c:noMultiLvlLbl val="0"/>
      </c:catAx>
      <c:valAx>
        <c:axId val="143986824"/>
        <c:scaling>
          <c:orientation val="minMax"/>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439880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TW"/>
        </a:p>
      </c:txPr>
    </c:title>
    <c:autoTitleDeleted val="0"/>
    <c:plotArea>
      <c:layout/>
      <c:lineChart>
        <c:grouping val="standard"/>
        <c:varyColors val="0"/>
        <c:ser>
          <c:idx val="0"/>
          <c:order val="0"/>
          <c:tx>
            <c:strRef>
              <c:f>水費!$C$18</c:f>
              <c:strCache>
                <c:ptCount val="1"/>
                <c:pt idx="0">
                  <c:v>水費(元)</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水費!$B$20:$B$24</c:f>
              <c:strCache>
                <c:ptCount val="5"/>
                <c:pt idx="0">
                  <c:v>110年</c:v>
                </c:pt>
                <c:pt idx="1">
                  <c:v>111年</c:v>
                </c:pt>
                <c:pt idx="2">
                  <c:v>112年</c:v>
                </c:pt>
                <c:pt idx="3">
                  <c:v>113年</c:v>
                </c:pt>
                <c:pt idx="4">
                  <c:v>114年(預估)</c:v>
                </c:pt>
              </c:strCache>
            </c:strRef>
          </c:cat>
          <c:val>
            <c:numRef>
              <c:f>水費!$C$20:$C$24</c:f>
              <c:numCache>
                <c:formatCode>#,##0_ </c:formatCode>
                <c:ptCount val="5"/>
                <c:pt idx="0">
                  <c:v>9420936</c:v>
                </c:pt>
                <c:pt idx="1">
                  <c:v>10662529</c:v>
                </c:pt>
                <c:pt idx="2">
                  <c:v>9990135</c:v>
                </c:pt>
                <c:pt idx="3">
                  <c:v>9743531</c:v>
                </c:pt>
                <c:pt idx="4">
                  <c:v>10498951</c:v>
                </c:pt>
              </c:numCache>
            </c:numRef>
          </c:val>
          <c:smooth val="0"/>
          <c:extLst>
            <c:ext xmlns:c16="http://schemas.microsoft.com/office/drawing/2014/chart" uri="{C3380CC4-5D6E-409C-BE32-E72D297353CC}">
              <c16:uniqueId val="{00000000-BC47-4292-815F-2BB6DE059D4C}"/>
            </c:ext>
          </c:extLst>
        </c:ser>
        <c:dLbls>
          <c:dLblPos val="t"/>
          <c:showLegendKey val="0"/>
          <c:showVal val="1"/>
          <c:showCatName val="0"/>
          <c:showSerName val="0"/>
          <c:showPercent val="0"/>
          <c:showBubbleSize val="0"/>
        </c:dLbls>
        <c:marker val="1"/>
        <c:smooth val="0"/>
        <c:axId val="143983296"/>
        <c:axId val="143989568"/>
      </c:lineChart>
      <c:catAx>
        <c:axId val="143983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43989568"/>
        <c:crosses val="autoZero"/>
        <c:auto val="1"/>
        <c:lblAlgn val="ctr"/>
        <c:lblOffset val="100"/>
        <c:noMultiLvlLbl val="0"/>
      </c:catAx>
      <c:valAx>
        <c:axId val="143989568"/>
        <c:scaling>
          <c:orientation val="minMax"/>
          <c:min val="9000000"/>
        </c:scaling>
        <c:delete val="0"/>
        <c:axPos val="l"/>
        <c:majorGridlines>
          <c:spPr>
            <a:ln w="9525" cap="flat" cmpd="sng" algn="ctr">
              <a:solidFill>
                <a:schemeClr val="tx1">
                  <a:lumMod val="15000"/>
                  <a:lumOff val="85000"/>
                </a:schemeClr>
              </a:solidFill>
              <a:round/>
            </a:ln>
            <a:effectLst/>
          </c:spPr>
        </c:majorGridlines>
        <c:numFmt formatCode="#,##0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439832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ltLang="zh-TW" sz="1800" b="0" i="0" baseline="0">
                <a:effectLst/>
              </a:rPr>
              <a:t>114</a:t>
            </a:r>
            <a:r>
              <a:rPr lang="zh-TW" altLang="zh-TW" sz="1800" b="0" i="0" baseline="0">
                <a:effectLst/>
              </a:rPr>
              <a:t>年</a:t>
            </a:r>
            <a:r>
              <a:rPr lang="en-US" altLang="zh-TW" sz="1800" b="0" i="0" baseline="0">
                <a:effectLst/>
              </a:rPr>
              <a:t>1</a:t>
            </a:r>
            <a:r>
              <a:rPr lang="zh-TW" altLang="zh-TW" sz="1800" b="0" i="0" baseline="0">
                <a:effectLst/>
              </a:rPr>
              <a:t>至</a:t>
            </a:r>
            <a:r>
              <a:rPr lang="en-US" altLang="zh-TW" sz="1800" b="0" i="0" baseline="0">
                <a:effectLst/>
              </a:rPr>
              <a:t>11</a:t>
            </a:r>
            <a:r>
              <a:rPr lang="zh-TW" altLang="zh-TW" sz="1800" b="0" i="0" baseline="0">
                <a:effectLst/>
              </a:rPr>
              <a:t>月冷氣汰</a:t>
            </a:r>
            <a:r>
              <a:rPr lang="zh-TW" altLang="en-US" sz="1800" b="0" i="0" baseline="0">
                <a:effectLst/>
              </a:rPr>
              <a:t>舊</a:t>
            </a:r>
            <a:r>
              <a:rPr lang="zh-TW" altLang="zh-TW" sz="1800" b="0" i="0" baseline="0">
                <a:effectLst/>
              </a:rPr>
              <a:t>情形</a:t>
            </a:r>
            <a:endParaRPr lang="zh-TW" altLang="zh-TW">
              <a:effectLst/>
            </a:endParaRPr>
          </a:p>
        </c:rich>
      </c:tx>
      <c:overlay val="0"/>
      <c:spPr>
        <a:noFill/>
        <a:ln w="25400">
          <a:noFill/>
        </a:ln>
      </c:spPr>
    </c:title>
    <c:autoTitleDeleted val="0"/>
    <c:plotArea>
      <c:layout/>
      <c:barChart>
        <c:barDir val="col"/>
        <c:grouping val="clustered"/>
        <c:varyColors val="0"/>
        <c:ser>
          <c:idx val="0"/>
          <c:order val="0"/>
          <c:spPr>
            <a:solidFill>
              <a:srgbClr val="4F81BD"/>
            </a:solidFill>
            <a:ln w="25400">
              <a:noFill/>
            </a:ln>
          </c:spPr>
          <c:invertIfNegative val="0"/>
          <c:dLbls>
            <c:spPr>
              <a:noFill/>
              <a:ln w="25400">
                <a:noFill/>
              </a:ln>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總!$B$2:$B$11</c:f>
              <c:strCache>
                <c:ptCount val="10"/>
                <c:pt idx="0">
                  <c:v>光復</c:v>
                </c:pt>
                <c:pt idx="1">
                  <c:v>成功</c:v>
                </c:pt>
                <c:pt idx="2">
                  <c:v>勝利</c:v>
                </c:pt>
                <c:pt idx="3">
                  <c:v>自強</c:v>
                </c:pt>
                <c:pt idx="4">
                  <c:v>敬業</c:v>
                </c:pt>
                <c:pt idx="5">
                  <c:v>成杏</c:v>
                </c:pt>
                <c:pt idx="6">
                  <c:v>力行</c:v>
                </c:pt>
                <c:pt idx="7">
                  <c:v>安南</c:v>
                </c:pt>
                <c:pt idx="8">
                  <c:v>歸仁</c:v>
                </c:pt>
                <c:pt idx="9">
                  <c:v>南科</c:v>
                </c:pt>
              </c:strCache>
            </c:strRef>
          </c:cat>
          <c:val>
            <c:numRef>
              <c:f>總!$C$2:$C$11</c:f>
              <c:numCache>
                <c:formatCode>General</c:formatCode>
                <c:ptCount val="10"/>
                <c:pt idx="0">
                  <c:v>414</c:v>
                </c:pt>
                <c:pt idx="1">
                  <c:v>125</c:v>
                </c:pt>
                <c:pt idx="2">
                  <c:v>287</c:v>
                </c:pt>
                <c:pt idx="3">
                  <c:v>138</c:v>
                </c:pt>
                <c:pt idx="4">
                  <c:v>11</c:v>
                </c:pt>
                <c:pt idx="5">
                  <c:v>25</c:v>
                </c:pt>
                <c:pt idx="6">
                  <c:v>72</c:v>
                </c:pt>
                <c:pt idx="7">
                  <c:v>44</c:v>
                </c:pt>
                <c:pt idx="8">
                  <c:v>2</c:v>
                </c:pt>
                <c:pt idx="9">
                  <c:v>2</c:v>
                </c:pt>
              </c:numCache>
            </c:numRef>
          </c:val>
          <c:extLst>
            <c:ext xmlns:c16="http://schemas.microsoft.com/office/drawing/2014/chart" uri="{C3380CC4-5D6E-409C-BE32-E72D297353CC}">
              <c16:uniqueId val="{00000000-C0BB-40D4-B41D-2E1041ACDD80}"/>
            </c:ext>
          </c:extLst>
        </c:ser>
        <c:dLbls>
          <c:showLegendKey val="0"/>
          <c:showVal val="0"/>
          <c:showCatName val="0"/>
          <c:showSerName val="0"/>
          <c:showPercent val="0"/>
          <c:showBubbleSize val="0"/>
        </c:dLbls>
        <c:gapWidth val="219"/>
        <c:overlap val="-27"/>
        <c:axId val="385915264"/>
        <c:axId val="1"/>
      </c:barChart>
      <c:catAx>
        <c:axId val="38591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385915264"/>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zh-TW"/>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TW" altLang="en-US"/>
              <a:t>近五年汰換數量</a:t>
            </a:r>
          </a:p>
        </c:rich>
      </c:tx>
      <c:overlay val="0"/>
      <c:spPr>
        <a:noFill/>
        <a:ln w="25400">
          <a:noFill/>
        </a:ln>
      </c:spPr>
    </c:title>
    <c:autoTitleDeleted val="0"/>
    <c:plotArea>
      <c:layout/>
      <c:barChart>
        <c:barDir val="col"/>
        <c:grouping val="clustered"/>
        <c:varyColors val="0"/>
        <c:ser>
          <c:idx val="0"/>
          <c:order val="0"/>
          <c:tx>
            <c:strRef>
              <c:f>工作表1!$B$5</c:f>
              <c:strCache>
                <c:ptCount val="1"/>
                <c:pt idx="0">
                  <c:v>汰換數量</c:v>
                </c:pt>
              </c:strCache>
            </c:strRef>
          </c:tx>
          <c:spPr>
            <a:solidFill>
              <a:srgbClr val="4F81BD"/>
            </a:solidFill>
            <a:ln w="25400">
              <a:noFill/>
            </a:ln>
          </c:spPr>
          <c:invertIfNegative val="0"/>
          <c:dLbls>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工作表1!$C$4:$G$4</c:f>
              <c:strCache>
                <c:ptCount val="5"/>
                <c:pt idx="0">
                  <c:v>110年</c:v>
                </c:pt>
                <c:pt idx="1">
                  <c:v>111年</c:v>
                </c:pt>
                <c:pt idx="2">
                  <c:v>112年</c:v>
                </c:pt>
                <c:pt idx="3">
                  <c:v>113年</c:v>
                </c:pt>
                <c:pt idx="4">
                  <c:v>114年1-11月</c:v>
                </c:pt>
              </c:strCache>
            </c:strRef>
          </c:cat>
          <c:val>
            <c:numRef>
              <c:f>工作表1!$C$5:$G$5</c:f>
              <c:numCache>
                <c:formatCode>General</c:formatCode>
                <c:ptCount val="5"/>
                <c:pt idx="0">
                  <c:v>397</c:v>
                </c:pt>
                <c:pt idx="1">
                  <c:v>295</c:v>
                </c:pt>
                <c:pt idx="2">
                  <c:v>444</c:v>
                </c:pt>
                <c:pt idx="3">
                  <c:v>1047</c:v>
                </c:pt>
                <c:pt idx="4">
                  <c:v>1120</c:v>
                </c:pt>
              </c:numCache>
            </c:numRef>
          </c:val>
          <c:extLst>
            <c:ext xmlns:c16="http://schemas.microsoft.com/office/drawing/2014/chart" uri="{C3380CC4-5D6E-409C-BE32-E72D297353CC}">
              <c16:uniqueId val="{00000000-D8C3-4489-AC9F-EC7F8462A863}"/>
            </c:ext>
          </c:extLst>
        </c:ser>
        <c:dLbls>
          <c:showLegendKey val="0"/>
          <c:showVal val="0"/>
          <c:showCatName val="0"/>
          <c:showSerName val="0"/>
          <c:showPercent val="0"/>
          <c:showBubbleSize val="0"/>
        </c:dLbls>
        <c:gapWidth val="219"/>
        <c:overlap val="-27"/>
        <c:axId val="385916864"/>
        <c:axId val="1"/>
      </c:barChart>
      <c:catAx>
        <c:axId val="38591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9525">
            <a:noFill/>
          </a:ln>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385916864"/>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zh-TW"/>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r>
              <a:rPr lang="en-US" altLang="zh-TW"/>
              <a:t>2025/12/23</a:t>
            </a:r>
            <a:endParaRPr lang="zh-TW" altLang="en-US"/>
          </a:p>
        </p:txBody>
      </p:sp>
      <p:sp>
        <p:nvSpPr>
          <p:cNvPr id="4" name="頁尾版面配置區 3"/>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FB4D58C5-23A8-4FF6-B244-F6E851FCDDDC}" type="slidenum">
              <a:rPr lang="zh-TW" altLang="en-US" smtClean="0"/>
              <a:pPr/>
              <a:t>‹#›</a:t>
            </a:fld>
            <a:endParaRPr lang="zh-TW" altLang="en-US"/>
          </a:p>
        </p:txBody>
      </p:sp>
    </p:spTree>
    <p:extLst>
      <p:ext uri="{BB962C8B-B14F-4D97-AF65-F5344CB8AC3E}">
        <p14:creationId xmlns:p14="http://schemas.microsoft.com/office/powerpoint/2010/main" val="330049220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r>
              <a:rPr lang="en-US" altLang="zh-TW"/>
              <a:t>2025/12/23</a:t>
            </a:r>
            <a:endParaRPr lang="zh-TW" altLang="en-US"/>
          </a:p>
        </p:txBody>
      </p:sp>
      <p:sp>
        <p:nvSpPr>
          <p:cNvPr id="4" name="投影片圖像版面配置區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3FADCD55-3C0A-4B21-975C-2CBBFEBF8D01}" type="slidenum">
              <a:rPr lang="zh-TW" altLang="en-US" smtClean="0"/>
              <a:pPr/>
              <a:t>‹#›</a:t>
            </a:fld>
            <a:endParaRPr lang="zh-TW" altLang="en-US"/>
          </a:p>
        </p:txBody>
      </p:sp>
    </p:spTree>
    <p:extLst>
      <p:ext uri="{BB962C8B-B14F-4D97-AF65-F5344CB8AC3E}">
        <p14:creationId xmlns:p14="http://schemas.microsoft.com/office/powerpoint/2010/main" val="225437724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4D2CC912-DE9A-E3E8-0BDC-BE3EF5B0C067}"/>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48245FBB-F242-40D8-8FCD-2F9686F551F3}"/>
              </a:ext>
            </a:extLst>
          </p:cNvPr>
          <p:cNvSpPr>
            <a:spLocks noGrp="1"/>
          </p:cNvSpPr>
          <p:nvPr>
            <p:ph type="sldNum" sz="quarter" idx="5"/>
          </p:nvPr>
        </p:nvSpPr>
        <p:spPr/>
        <p:txBody>
          <a:bodyPr/>
          <a:lstStyle/>
          <a:p>
            <a:fld id="{3FADCD55-3C0A-4B21-975C-2CBBFEBF8D01}" type="slidenum">
              <a:rPr lang="zh-TW" altLang="en-US" smtClean="0"/>
              <a:pPr/>
              <a:t>1</a:t>
            </a:fld>
            <a:endParaRPr lang="zh-TW" altLang="en-US"/>
          </a:p>
        </p:txBody>
      </p:sp>
    </p:spTree>
    <p:extLst>
      <p:ext uri="{BB962C8B-B14F-4D97-AF65-F5344CB8AC3E}">
        <p14:creationId xmlns:p14="http://schemas.microsoft.com/office/powerpoint/2010/main" val="565345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89968E41-CBA5-4975-87AA-ED7C4BDEA2C7}"/>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0A50B417-BC77-15AE-09E3-53B1D3279969}"/>
              </a:ext>
            </a:extLst>
          </p:cNvPr>
          <p:cNvSpPr>
            <a:spLocks noGrp="1"/>
          </p:cNvSpPr>
          <p:nvPr>
            <p:ph type="sldNum" sz="quarter" idx="5"/>
          </p:nvPr>
        </p:nvSpPr>
        <p:spPr/>
        <p:txBody>
          <a:bodyPr/>
          <a:lstStyle/>
          <a:p>
            <a:fld id="{3FADCD55-3C0A-4B21-975C-2CBBFEBF8D01}" type="slidenum">
              <a:rPr lang="zh-TW" altLang="en-US" smtClean="0"/>
              <a:pPr/>
              <a:t>2</a:t>
            </a:fld>
            <a:endParaRPr lang="zh-TW" altLang="en-US"/>
          </a:p>
        </p:txBody>
      </p:sp>
    </p:spTree>
    <p:extLst>
      <p:ext uri="{BB962C8B-B14F-4D97-AF65-F5344CB8AC3E}">
        <p14:creationId xmlns:p14="http://schemas.microsoft.com/office/powerpoint/2010/main" val="1979694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DF301FCF-BB1C-52B7-3F40-90555CD2B658}"/>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3C0353DE-248C-610C-1ABE-113F02A262B0}"/>
              </a:ext>
            </a:extLst>
          </p:cNvPr>
          <p:cNvSpPr>
            <a:spLocks noGrp="1"/>
          </p:cNvSpPr>
          <p:nvPr>
            <p:ph type="sldNum" sz="quarter" idx="5"/>
          </p:nvPr>
        </p:nvSpPr>
        <p:spPr/>
        <p:txBody>
          <a:bodyPr/>
          <a:lstStyle/>
          <a:p>
            <a:fld id="{3FADCD55-3C0A-4B21-975C-2CBBFEBF8D01}" type="slidenum">
              <a:rPr lang="zh-TW" altLang="en-US" smtClean="0"/>
              <a:pPr/>
              <a:t>3</a:t>
            </a:fld>
            <a:endParaRPr lang="zh-TW" altLang="en-US"/>
          </a:p>
        </p:txBody>
      </p:sp>
    </p:spTree>
    <p:extLst>
      <p:ext uri="{BB962C8B-B14F-4D97-AF65-F5344CB8AC3E}">
        <p14:creationId xmlns:p14="http://schemas.microsoft.com/office/powerpoint/2010/main" val="1937619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D8240FC2-E641-AFD7-3FFB-5956F98112C3}"/>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D61106DA-27E8-B3C4-0147-CBA2490935AF}"/>
              </a:ext>
            </a:extLst>
          </p:cNvPr>
          <p:cNvSpPr>
            <a:spLocks noGrp="1"/>
          </p:cNvSpPr>
          <p:nvPr>
            <p:ph type="sldNum" sz="quarter" idx="5"/>
          </p:nvPr>
        </p:nvSpPr>
        <p:spPr/>
        <p:txBody>
          <a:bodyPr/>
          <a:lstStyle/>
          <a:p>
            <a:fld id="{3FADCD55-3C0A-4B21-975C-2CBBFEBF8D01}" type="slidenum">
              <a:rPr lang="zh-TW" altLang="en-US" smtClean="0"/>
              <a:pPr/>
              <a:t>4</a:t>
            </a:fld>
            <a:endParaRPr lang="zh-TW" altLang="en-US"/>
          </a:p>
        </p:txBody>
      </p:sp>
    </p:spTree>
    <p:extLst>
      <p:ext uri="{BB962C8B-B14F-4D97-AF65-F5344CB8AC3E}">
        <p14:creationId xmlns:p14="http://schemas.microsoft.com/office/powerpoint/2010/main" val="3700155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08F459B4-CA5D-8166-1286-CFF9D9C4E99A}"/>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DD7EF65F-2D0D-628B-3542-A1C99D684A89}"/>
              </a:ext>
            </a:extLst>
          </p:cNvPr>
          <p:cNvSpPr>
            <a:spLocks noGrp="1"/>
          </p:cNvSpPr>
          <p:nvPr>
            <p:ph type="sldNum" sz="quarter" idx="5"/>
          </p:nvPr>
        </p:nvSpPr>
        <p:spPr/>
        <p:txBody>
          <a:bodyPr/>
          <a:lstStyle/>
          <a:p>
            <a:fld id="{3FADCD55-3C0A-4B21-975C-2CBBFEBF8D01}" type="slidenum">
              <a:rPr lang="zh-TW" altLang="en-US" smtClean="0"/>
              <a:pPr/>
              <a:t>5</a:t>
            </a:fld>
            <a:endParaRPr lang="zh-TW" altLang="en-US"/>
          </a:p>
        </p:txBody>
      </p:sp>
    </p:spTree>
    <p:extLst>
      <p:ext uri="{BB962C8B-B14F-4D97-AF65-F5344CB8AC3E}">
        <p14:creationId xmlns:p14="http://schemas.microsoft.com/office/powerpoint/2010/main" val="2774428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08271562-0913-8047-FFD7-6CB8B1A91FCE}"/>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2EDE4840-C677-A042-558E-CFAB1F9D3307}"/>
              </a:ext>
            </a:extLst>
          </p:cNvPr>
          <p:cNvSpPr>
            <a:spLocks noGrp="1"/>
          </p:cNvSpPr>
          <p:nvPr>
            <p:ph type="sldNum" sz="quarter" idx="5"/>
          </p:nvPr>
        </p:nvSpPr>
        <p:spPr/>
        <p:txBody>
          <a:bodyPr/>
          <a:lstStyle/>
          <a:p>
            <a:fld id="{3FADCD55-3C0A-4B21-975C-2CBBFEBF8D01}" type="slidenum">
              <a:rPr lang="zh-TW" altLang="en-US" smtClean="0"/>
              <a:pPr/>
              <a:t>6</a:t>
            </a:fld>
            <a:endParaRPr lang="zh-TW" altLang="en-US"/>
          </a:p>
        </p:txBody>
      </p:sp>
    </p:spTree>
    <p:extLst>
      <p:ext uri="{BB962C8B-B14F-4D97-AF65-F5344CB8AC3E}">
        <p14:creationId xmlns:p14="http://schemas.microsoft.com/office/powerpoint/2010/main" val="3952768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CF323363-04AB-05AB-94ED-E6CDD523C107}"/>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C526FEF0-06C3-EB4F-F31A-C17A44372588}"/>
              </a:ext>
            </a:extLst>
          </p:cNvPr>
          <p:cNvSpPr>
            <a:spLocks noGrp="1"/>
          </p:cNvSpPr>
          <p:nvPr>
            <p:ph type="sldNum" sz="quarter" idx="5"/>
          </p:nvPr>
        </p:nvSpPr>
        <p:spPr/>
        <p:txBody>
          <a:bodyPr/>
          <a:lstStyle/>
          <a:p>
            <a:fld id="{3FADCD55-3C0A-4B21-975C-2CBBFEBF8D01}" type="slidenum">
              <a:rPr lang="zh-TW" altLang="en-US" smtClean="0"/>
              <a:pPr/>
              <a:t>7</a:t>
            </a:fld>
            <a:endParaRPr lang="zh-TW" altLang="en-US"/>
          </a:p>
        </p:txBody>
      </p:sp>
    </p:spTree>
    <p:extLst>
      <p:ext uri="{BB962C8B-B14F-4D97-AF65-F5344CB8AC3E}">
        <p14:creationId xmlns:p14="http://schemas.microsoft.com/office/powerpoint/2010/main" val="1129733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807F8CBB-9064-FD83-A490-CD9C73B4C80C}"/>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948CFEDA-0592-43AD-070E-CABCF7C30982}"/>
              </a:ext>
            </a:extLst>
          </p:cNvPr>
          <p:cNvSpPr>
            <a:spLocks noGrp="1"/>
          </p:cNvSpPr>
          <p:nvPr>
            <p:ph type="sldNum" sz="quarter" idx="5"/>
          </p:nvPr>
        </p:nvSpPr>
        <p:spPr/>
        <p:txBody>
          <a:bodyPr/>
          <a:lstStyle/>
          <a:p>
            <a:fld id="{3FADCD55-3C0A-4B21-975C-2CBBFEBF8D01}" type="slidenum">
              <a:rPr lang="zh-TW" altLang="en-US" smtClean="0"/>
              <a:pPr/>
              <a:t>8</a:t>
            </a:fld>
            <a:endParaRPr lang="zh-TW" altLang="en-US"/>
          </a:p>
        </p:txBody>
      </p:sp>
    </p:spTree>
    <p:extLst>
      <p:ext uri="{BB962C8B-B14F-4D97-AF65-F5344CB8AC3E}">
        <p14:creationId xmlns:p14="http://schemas.microsoft.com/office/powerpoint/2010/main" val="250845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B1BE1CE6-40F8-D6C7-FC7B-0E2777FE7809}"/>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C7783C1D-C0F8-CCDC-3AE5-4ADC833AD675}"/>
              </a:ext>
            </a:extLst>
          </p:cNvPr>
          <p:cNvSpPr>
            <a:spLocks noGrp="1"/>
          </p:cNvSpPr>
          <p:nvPr>
            <p:ph type="sldNum" sz="quarter" idx="5"/>
          </p:nvPr>
        </p:nvSpPr>
        <p:spPr/>
        <p:txBody>
          <a:bodyPr/>
          <a:lstStyle/>
          <a:p>
            <a:fld id="{3FADCD55-3C0A-4B21-975C-2CBBFEBF8D01}" type="slidenum">
              <a:rPr lang="zh-TW" altLang="en-US" smtClean="0"/>
              <a:pPr/>
              <a:t>9</a:t>
            </a:fld>
            <a:endParaRPr lang="zh-TW" altLang="en-US"/>
          </a:p>
        </p:txBody>
      </p:sp>
    </p:spTree>
    <p:extLst>
      <p:ext uri="{BB962C8B-B14F-4D97-AF65-F5344CB8AC3E}">
        <p14:creationId xmlns:p14="http://schemas.microsoft.com/office/powerpoint/2010/main" val="3880428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8E56C82F-DAE6-B6EE-2D90-86B9D5F10B22}"/>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D60E9104-D028-3727-AFE5-C486E6D4B132}"/>
              </a:ext>
            </a:extLst>
          </p:cNvPr>
          <p:cNvSpPr>
            <a:spLocks noGrp="1"/>
          </p:cNvSpPr>
          <p:nvPr>
            <p:ph type="sldNum" sz="quarter" idx="5"/>
          </p:nvPr>
        </p:nvSpPr>
        <p:spPr/>
        <p:txBody>
          <a:bodyPr/>
          <a:lstStyle/>
          <a:p>
            <a:fld id="{3FADCD55-3C0A-4B21-975C-2CBBFEBF8D01}" type="slidenum">
              <a:rPr lang="zh-TW" altLang="en-US" smtClean="0"/>
              <a:pPr/>
              <a:t>10</a:t>
            </a:fld>
            <a:endParaRPr lang="zh-TW" altLang="en-US"/>
          </a:p>
        </p:txBody>
      </p:sp>
    </p:spTree>
    <p:extLst>
      <p:ext uri="{BB962C8B-B14F-4D97-AF65-F5344CB8AC3E}">
        <p14:creationId xmlns:p14="http://schemas.microsoft.com/office/powerpoint/2010/main" val="2867466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59AF7AFE-1997-EACF-15F5-A3415D70FB0E}"/>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D98DD559-B73C-F285-4587-1D377D590B89}"/>
              </a:ext>
            </a:extLst>
          </p:cNvPr>
          <p:cNvSpPr>
            <a:spLocks noGrp="1"/>
          </p:cNvSpPr>
          <p:nvPr>
            <p:ph type="sldNum" sz="quarter" idx="5"/>
          </p:nvPr>
        </p:nvSpPr>
        <p:spPr/>
        <p:txBody>
          <a:bodyPr/>
          <a:lstStyle/>
          <a:p>
            <a:fld id="{3FADCD55-3C0A-4B21-975C-2CBBFEBF8D01}" type="slidenum">
              <a:rPr lang="zh-TW" altLang="en-US" smtClean="0"/>
              <a:pPr/>
              <a:t>11</a:t>
            </a:fld>
            <a:endParaRPr lang="zh-TW" altLang="en-US"/>
          </a:p>
        </p:txBody>
      </p:sp>
    </p:spTree>
    <p:extLst>
      <p:ext uri="{BB962C8B-B14F-4D97-AF65-F5344CB8AC3E}">
        <p14:creationId xmlns:p14="http://schemas.microsoft.com/office/powerpoint/2010/main" val="2927078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1C185887-9261-0455-F69E-019D3AC0B793}"/>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67263CD4-462A-8ACD-65D6-3FBBF0D264C6}"/>
              </a:ext>
            </a:extLst>
          </p:cNvPr>
          <p:cNvSpPr>
            <a:spLocks noGrp="1"/>
          </p:cNvSpPr>
          <p:nvPr>
            <p:ph type="sldNum" sz="quarter" idx="5"/>
          </p:nvPr>
        </p:nvSpPr>
        <p:spPr/>
        <p:txBody>
          <a:bodyPr/>
          <a:lstStyle/>
          <a:p>
            <a:fld id="{3FADCD55-3C0A-4B21-975C-2CBBFEBF8D01}" type="slidenum">
              <a:rPr lang="zh-TW" altLang="en-US" smtClean="0"/>
              <a:pPr/>
              <a:t>12</a:t>
            </a:fld>
            <a:endParaRPr lang="zh-TW" altLang="en-US"/>
          </a:p>
        </p:txBody>
      </p:sp>
    </p:spTree>
    <p:extLst>
      <p:ext uri="{BB962C8B-B14F-4D97-AF65-F5344CB8AC3E}">
        <p14:creationId xmlns:p14="http://schemas.microsoft.com/office/powerpoint/2010/main" val="3324278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685DE10B-E001-62B8-6EE2-D43F5308594C}"/>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7CBCC442-E165-38BC-A557-9AF7CE4FF6A8}"/>
              </a:ext>
            </a:extLst>
          </p:cNvPr>
          <p:cNvSpPr>
            <a:spLocks noGrp="1"/>
          </p:cNvSpPr>
          <p:nvPr>
            <p:ph type="sldNum" sz="quarter" idx="5"/>
          </p:nvPr>
        </p:nvSpPr>
        <p:spPr/>
        <p:txBody>
          <a:bodyPr/>
          <a:lstStyle/>
          <a:p>
            <a:fld id="{3FADCD55-3C0A-4B21-975C-2CBBFEBF8D01}" type="slidenum">
              <a:rPr lang="zh-TW" altLang="en-US" smtClean="0"/>
              <a:pPr/>
              <a:t>13</a:t>
            </a:fld>
            <a:endParaRPr lang="zh-TW" altLang="en-US"/>
          </a:p>
        </p:txBody>
      </p:sp>
    </p:spTree>
    <p:extLst>
      <p:ext uri="{BB962C8B-B14F-4D97-AF65-F5344CB8AC3E}">
        <p14:creationId xmlns:p14="http://schemas.microsoft.com/office/powerpoint/2010/main" val="1231633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7" name="日期版面配置區 6">
            <a:extLst>
              <a:ext uri="{FF2B5EF4-FFF2-40B4-BE49-F238E27FC236}">
                <a16:creationId xmlns:a16="http://schemas.microsoft.com/office/drawing/2014/main" id="{BE6B8E4D-FE1C-C643-020C-3B09BEB88187}"/>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63F229EF-F383-9420-86A4-ADE43353A087}"/>
              </a:ext>
            </a:extLst>
          </p:cNvPr>
          <p:cNvSpPr>
            <a:spLocks noGrp="1"/>
          </p:cNvSpPr>
          <p:nvPr>
            <p:ph type="sldNum" sz="quarter" idx="5"/>
          </p:nvPr>
        </p:nvSpPr>
        <p:spPr/>
        <p:txBody>
          <a:bodyPr/>
          <a:lstStyle/>
          <a:p>
            <a:fld id="{3FADCD55-3C0A-4B21-975C-2CBBFEBF8D01}" type="slidenum">
              <a:rPr lang="zh-TW" altLang="en-US" smtClean="0"/>
              <a:pPr/>
              <a:t>14</a:t>
            </a:fld>
            <a:endParaRPr lang="zh-TW" altLang="en-US"/>
          </a:p>
        </p:txBody>
      </p:sp>
    </p:spTree>
    <p:extLst>
      <p:ext uri="{BB962C8B-B14F-4D97-AF65-F5344CB8AC3E}">
        <p14:creationId xmlns:p14="http://schemas.microsoft.com/office/powerpoint/2010/main" val="3894721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7" name="日期版面配置區 6">
            <a:extLst>
              <a:ext uri="{FF2B5EF4-FFF2-40B4-BE49-F238E27FC236}">
                <a16:creationId xmlns:a16="http://schemas.microsoft.com/office/drawing/2014/main" id="{531AEA0F-04E5-B491-BAD9-F43021D04506}"/>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590450A6-67F4-B702-77E2-FEF160EBA8D3}"/>
              </a:ext>
            </a:extLst>
          </p:cNvPr>
          <p:cNvSpPr>
            <a:spLocks noGrp="1"/>
          </p:cNvSpPr>
          <p:nvPr>
            <p:ph type="sldNum" sz="quarter" idx="5"/>
          </p:nvPr>
        </p:nvSpPr>
        <p:spPr/>
        <p:txBody>
          <a:bodyPr/>
          <a:lstStyle/>
          <a:p>
            <a:fld id="{3FADCD55-3C0A-4B21-975C-2CBBFEBF8D01}" type="slidenum">
              <a:rPr lang="zh-TW" altLang="en-US" smtClean="0"/>
              <a:pPr/>
              <a:t>15</a:t>
            </a:fld>
            <a:endParaRPr lang="zh-TW" altLang="en-US"/>
          </a:p>
        </p:txBody>
      </p:sp>
    </p:spTree>
    <p:extLst>
      <p:ext uri="{BB962C8B-B14F-4D97-AF65-F5344CB8AC3E}">
        <p14:creationId xmlns:p14="http://schemas.microsoft.com/office/powerpoint/2010/main" val="2436208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7" name="日期版面配置區 6">
            <a:extLst>
              <a:ext uri="{FF2B5EF4-FFF2-40B4-BE49-F238E27FC236}">
                <a16:creationId xmlns:a16="http://schemas.microsoft.com/office/drawing/2014/main" id="{52E675C4-13FF-EE44-2724-320B949930C6}"/>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932ACC75-A025-9189-B1CF-A8FF39BD5F87}"/>
              </a:ext>
            </a:extLst>
          </p:cNvPr>
          <p:cNvSpPr>
            <a:spLocks noGrp="1"/>
          </p:cNvSpPr>
          <p:nvPr>
            <p:ph type="sldNum" sz="quarter" idx="5"/>
          </p:nvPr>
        </p:nvSpPr>
        <p:spPr/>
        <p:txBody>
          <a:bodyPr/>
          <a:lstStyle/>
          <a:p>
            <a:fld id="{3FADCD55-3C0A-4B21-975C-2CBBFEBF8D01}" type="slidenum">
              <a:rPr lang="zh-TW" altLang="en-US" smtClean="0"/>
              <a:pPr/>
              <a:t>16</a:t>
            </a:fld>
            <a:endParaRPr lang="zh-TW" altLang="en-US"/>
          </a:p>
        </p:txBody>
      </p:sp>
    </p:spTree>
    <p:extLst>
      <p:ext uri="{BB962C8B-B14F-4D97-AF65-F5344CB8AC3E}">
        <p14:creationId xmlns:p14="http://schemas.microsoft.com/office/powerpoint/2010/main" val="1619227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 </a:t>
            </a:r>
          </a:p>
        </p:txBody>
      </p:sp>
      <p:sp>
        <p:nvSpPr>
          <p:cNvPr id="7" name="日期版面配置區 6">
            <a:extLst>
              <a:ext uri="{FF2B5EF4-FFF2-40B4-BE49-F238E27FC236}">
                <a16:creationId xmlns:a16="http://schemas.microsoft.com/office/drawing/2014/main" id="{82E8E710-BD71-822E-F0C6-C30C7143E7F4}"/>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AB456975-D4EA-EA6B-4470-2448F35D6750}"/>
              </a:ext>
            </a:extLst>
          </p:cNvPr>
          <p:cNvSpPr>
            <a:spLocks noGrp="1"/>
          </p:cNvSpPr>
          <p:nvPr>
            <p:ph type="sldNum" sz="quarter" idx="5"/>
          </p:nvPr>
        </p:nvSpPr>
        <p:spPr/>
        <p:txBody>
          <a:bodyPr/>
          <a:lstStyle/>
          <a:p>
            <a:fld id="{3FADCD55-3C0A-4B21-975C-2CBBFEBF8D01}" type="slidenum">
              <a:rPr lang="zh-TW" altLang="en-US" smtClean="0"/>
              <a:pPr/>
              <a:t>17</a:t>
            </a:fld>
            <a:endParaRPr lang="zh-TW" altLang="en-US"/>
          </a:p>
        </p:txBody>
      </p:sp>
    </p:spTree>
    <p:extLst>
      <p:ext uri="{BB962C8B-B14F-4D97-AF65-F5344CB8AC3E}">
        <p14:creationId xmlns:p14="http://schemas.microsoft.com/office/powerpoint/2010/main" val="21106845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1FA7396C-3945-7AE8-2316-9176ADBB0619}"/>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89F4737F-3370-C1A7-42BD-FA9A82B0E55E}"/>
              </a:ext>
            </a:extLst>
          </p:cNvPr>
          <p:cNvSpPr>
            <a:spLocks noGrp="1"/>
          </p:cNvSpPr>
          <p:nvPr>
            <p:ph type="sldNum" sz="quarter" idx="5"/>
          </p:nvPr>
        </p:nvSpPr>
        <p:spPr/>
        <p:txBody>
          <a:bodyPr/>
          <a:lstStyle/>
          <a:p>
            <a:fld id="{3FADCD55-3C0A-4B21-975C-2CBBFEBF8D01}" type="slidenum">
              <a:rPr lang="zh-TW" altLang="en-US" smtClean="0"/>
              <a:pPr/>
              <a:t>18</a:t>
            </a:fld>
            <a:endParaRPr lang="zh-TW" altLang="en-US"/>
          </a:p>
        </p:txBody>
      </p:sp>
    </p:spTree>
    <p:extLst>
      <p:ext uri="{BB962C8B-B14F-4D97-AF65-F5344CB8AC3E}">
        <p14:creationId xmlns:p14="http://schemas.microsoft.com/office/powerpoint/2010/main" val="2648619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447F2BED-D3B0-ABF9-597B-EBB954423F68}"/>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62364CBD-C189-428A-DEB1-9343E1E72F70}"/>
              </a:ext>
            </a:extLst>
          </p:cNvPr>
          <p:cNvSpPr>
            <a:spLocks noGrp="1"/>
          </p:cNvSpPr>
          <p:nvPr>
            <p:ph type="sldNum" sz="quarter" idx="5"/>
          </p:nvPr>
        </p:nvSpPr>
        <p:spPr/>
        <p:txBody>
          <a:bodyPr/>
          <a:lstStyle/>
          <a:p>
            <a:fld id="{3FADCD55-3C0A-4B21-975C-2CBBFEBF8D01}" type="slidenum">
              <a:rPr lang="zh-TW" altLang="en-US" smtClean="0"/>
              <a:pPr/>
              <a:t>19</a:t>
            </a:fld>
            <a:endParaRPr lang="zh-TW" altLang="en-US"/>
          </a:p>
        </p:txBody>
      </p:sp>
    </p:spTree>
    <p:extLst>
      <p:ext uri="{BB962C8B-B14F-4D97-AF65-F5344CB8AC3E}">
        <p14:creationId xmlns:p14="http://schemas.microsoft.com/office/powerpoint/2010/main" val="3713475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31D3C028-442E-3F9F-1491-6C2E6B3CD2D8}"/>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86D274E1-BB56-7AF1-C5DA-059E1FA2ACB4}"/>
              </a:ext>
            </a:extLst>
          </p:cNvPr>
          <p:cNvSpPr>
            <a:spLocks noGrp="1"/>
          </p:cNvSpPr>
          <p:nvPr>
            <p:ph type="sldNum" sz="quarter" idx="5"/>
          </p:nvPr>
        </p:nvSpPr>
        <p:spPr/>
        <p:txBody>
          <a:bodyPr/>
          <a:lstStyle/>
          <a:p>
            <a:fld id="{3FADCD55-3C0A-4B21-975C-2CBBFEBF8D01}" type="slidenum">
              <a:rPr lang="zh-TW" altLang="en-US" smtClean="0"/>
              <a:pPr/>
              <a:t>20</a:t>
            </a:fld>
            <a:endParaRPr lang="zh-TW" altLang="en-US"/>
          </a:p>
        </p:txBody>
      </p:sp>
    </p:spTree>
    <p:extLst>
      <p:ext uri="{BB962C8B-B14F-4D97-AF65-F5344CB8AC3E}">
        <p14:creationId xmlns:p14="http://schemas.microsoft.com/office/powerpoint/2010/main" val="42854437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030BFB17-E543-214C-DAEA-D2E503E4C890}"/>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CEBADD11-B76E-3181-D499-CE1A9B91985B}"/>
              </a:ext>
            </a:extLst>
          </p:cNvPr>
          <p:cNvSpPr>
            <a:spLocks noGrp="1"/>
          </p:cNvSpPr>
          <p:nvPr>
            <p:ph type="sldNum" sz="quarter" idx="5"/>
          </p:nvPr>
        </p:nvSpPr>
        <p:spPr/>
        <p:txBody>
          <a:bodyPr/>
          <a:lstStyle/>
          <a:p>
            <a:fld id="{3FADCD55-3C0A-4B21-975C-2CBBFEBF8D01}" type="slidenum">
              <a:rPr lang="zh-TW" altLang="en-US" smtClean="0"/>
              <a:pPr/>
              <a:t>21</a:t>
            </a:fld>
            <a:endParaRPr lang="zh-TW" altLang="en-US"/>
          </a:p>
        </p:txBody>
      </p:sp>
    </p:spTree>
    <p:extLst>
      <p:ext uri="{BB962C8B-B14F-4D97-AF65-F5344CB8AC3E}">
        <p14:creationId xmlns:p14="http://schemas.microsoft.com/office/powerpoint/2010/main" val="18088190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8FAF2EC0-BC18-A68A-57A6-C3A127CD8FD4}"/>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37C61943-98CB-A13A-9E6E-B082A58696E7}"/>
              </a:ext>
            </a:extLst>
          </p:cNvPr>
          <p:cNvSpPr>
            <a:spLocks noGrp="1"/>
          </p:cNvSpPr>
          <p:nvPr>
            <p:ph type="sldNum" sz="quarter" idx="5"/>
          </p:nvPr>
        </p:nvSpPr>
        <p:spPr/>
        <p:txBody>
          <a:bodyPr/>
          <a:lstStyle/>
          <a:p>
            <a:fld id="{3FADCD55-3C0A-4B21-975C-2CBBFEBF8D01}" type="slidenum">
              <a:rPr lang="zh-TW" altLang="en-US" smtClean="0"/>
              <a:pPr/>
              <a:t>22</a:t>
            </a:fld>
            <a:endParaRPr lang="zh-TW" altLang="en-US"/>
          </a:p>
        </p:txBody>
      </p:sp>
    </p:spTree>
    <p:extLst>
      <p:ext uri="{BB962C8B-B14F-4D97-AF65-F5344CB8AC3E}">
        <p14:creationId xmlns:p14="http://schemas.microsoft.com/office/powerpoint/2010/main" val="1738408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FF26CA5D-D03A-09CF-9BFB-BB1B5F875233}"/>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BBDCB6EC-0D5F-EC18-C40F-13955D93ED9E}"/>
              </a:ext>
            </a:extLst>
          </p:cNvPr>
          <p:cNvSpPr>
            <a:spLocks noGrp="1"/>
          </p:cNvSpPr>
          <p:nvPr>
            <p:ph type="sldNum" sz="quarter" idx="5"/>
          </p:nvPr>
        </p:nvSpPr>
        <p:spPr/>
        <p:txBody>
          <a:bodyPr/>
          <a:lstStyle/>
          <a:p>
            <a:fld id="{3FADCD55-3C0A-4B21-975C-2CBBFEBF8D01}" type="slidenum">
              <a:rPr lang="zh-TW" altLang="en-US" smtClean="0"/>
              <a:pPr/>
              <a:t>23</a:t>
            </a:fld>
            <a:endParaRPr lang="zh-TW" altLang="en-US"/>
          </a:p>
        </p:txBody>
      </p:sp>
    </p:spTree>
    <p:extLst>
      <p:ext uri="{BB962C8B-B14F-4D97-AF65-F5344CB8AC3E}">
        <p14:creationId xmlns:p14="http://schemas.microsoft.com/office/powerpoint/2010/main" val="5964726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F8E2F528-8429-74CC-76E0-17A845A6520F}"/>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01E3A8CC-B12B-1E15-8F87-6FD8ED9A6927}"/>
              </a:ext>
            </a:extLst>
          </p:cNvPr>
          <p:cNvSpPr>
            <a:spLocks noGrp="1"/>
          </p:cNvSpPr>
          <p:nvPr>
            <p:ph type="sldNum" sz="quarter" idx="5"/>
          </p:nvPr>
        </p:nvSpPr>
        <p:spPr/>
        <p:txBody>
          <a:bodyPr/>
          <a:lstStyle/>
          <a:p>
            <a:fld id="{3FADCD55-3C0A-4B21-975C-2CBBFEBF8D01}" type="slidenum">
              <a:rPr lang="zh-TW" altLang="en-US" smtClean="0"/>
              <a:pPr/>
              <a:t>24</a:t>
            </a:fld>
            <a:endParaRPr lang="zh-TW" altLang="en-US"/>
          </a:p>
        </p:txBody>
      </p:sp>
    </p:spTree>
    <p:extLst>
      <p:ext uri="{BB962C8B-B14F-4D97-AF65-F5344CB8AC3E}">
        <p14:creationId xmlns:p14="http://schemas.microsoft.com/office/powerpoint/2010/main" val="281890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919B74F6-ED83-214E-9F06-D637F504BAB5}"/>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097F4C43-51C9-F32D-B345-573DE809AA72}"/>
              </a:ext>
            </a:extLst>
          </p:cNvPr>
          <p:cNvSpPr>
            <a:spLocks noGrp="1"/>
          </p:cNvSpPr>
          <p:nvPr>
            <p:ph type="sldNum" sz="quarter" idx="5"/>
          </p:nvPr>
        </p:nvSpPr>
        <p:spPr/>
        <p:txBody>
          <a:bodyPr/>
          <a:lstStyle/>
          <a:p>
            <a:fld id="{3FADCD55-3C0A-4B21-975C-2CBBFEBF8D01}" type="slidenum">
              <a:rPr lang="zh-TW" altLang="en-US" smtClean="0"/>
              <a:pPr/>
              <a:t>25</a:t>
            </a:fld>
            <a:endParaRPr lang="zh-TW" altLang="en-US"/>
          </a:p>
        </p:txBody>
      </p:sp>
    </p:spTree>
    <p:extLst>
      <p:ext uri="{BB962C8B-B14F-4D97-AF65-F5344CB8AC3E}">
        <p14:creationId xmlns:p14="http://schemas.microsoft.com/office/powerpoint/2010/main" val="40921405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43B0AC30-E4E6-9508-950F-69989570281E}"/>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03CDDF4E-9DC9-29EB-EFF6-E7D3E7CE8906}"/>
              </a:ext>
            </a:extLst>
          </p:cNvPr>
          <p:cNvSpPr>
            <a:spLocks noGrp="1"/>
          </p:cNvSpPr>
          <p:nvPr>
            <p:ph type="sldNum" sz="quarter" idx="5"/>
          </p:nvPr>
        </p:nvSpPr>
        <p:spPr/>
        <p:txBody>
          <a:bodyPr/>
          <a:lstStyle/>
          <a:p>
            <a:fld id="{3FADCD55-3C0A-4B21-975C-2CBBFEBF8D01}" type="slidenum">
              <a:rPr lang="zh-TW" altLang="en-US" smtClean="0"/>
              <a:pPr/>
              <a:t>26</a:t>
            </a:fld>
            <a:endParaRPr lang="zh-TW" altLang="en-US"/>
          </a:p>
        </p:txBody>
      </p:sp>
    </p:spTree>
    <p:extLst>
      <p:ext uri="{BB962C8B-B14F-4D97-AF65-F5344CB8AC3E}">
        <p14:creationId xmlns:p14="http://schemas.microsoft.com/office/powerpoint/2010/main" val="410936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5BA17AE4-5F44-A688-F157-B82FD3006D7A}"/>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A3D8B05F-ED49-B5CE-31E6-9A2A74DA3E8C}"/>
              </a:ext>
            </a:extLst>
          </p:cNvPr>
          <p:cNvSpPr>
            <a:spLocks noGrp="1"/>
          </p:cNvSpPr>
          <p:nvPr>
            <p:ph type="sldNum" sz="quarter" idx="5"/>
          </p:nvPr>
        </p:nvSpPr>
        <p:spPr/>
        <p:txBody>
          <a:bodyPr/>
          <a:lstStyle/>
          <a:p>
            <a:fld id="{3FADCD55-3C0A-4B21-975C-2CBBFEBF8D01}" type="slidenum">
              <a:rPr lang="zh-TW" altLang="en-US" smtClean="0"/>
              <a:pPr/>
              <a:t>27</a:t>
            </a:fld>
            <a:endParaRPr lang="zh-TW" altLang="en-US"/>
          </a:p>
        </p:txBody>
      </p:sp>
    </p:spTree>
    <p:extLst>
      <p:ext uri="{BB962C8B-B14F-4D97-AF65-F5344CB8AC3E}">
        <p14:creationId xmlns:p14="http://schemas.microsoft.com/office/powerpoint/2010/main" val="21960149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F0D2E6A8-6483-0F9D-AD78-13E8AADCA5DC}"/>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B2D4A1DC-1A51-D156-2723-2A311A368025}"/>
              </a:ext>
            </a:extLst>
          </p:cNvPr>
          <p:cNvSpPr>
            <a:spLocks noGrp="1"/>
          </p:cNvSpPr>
          <p:nvPr>
            <p:ph type="sldNum" sz="quarter" idx="5"/>
          </p:nvPr>
        </p:nvSpPr>
        <p:spPr/>
        <p:txBody>
          <a:bodyPr/>
          <a:lstStyle/>
          <a:p>
            <a:fld id="{3FADCD55-3C0A-4B21-975C-2CBBFEBF8D01}" type="slidenum">
              <a:rPr lang="zh-TW" altLang="en-US" smtClean="0"/>
              <a:pPr/>
              <a:t>28</a:t>
            </a:fld>
            <a:endParaRPr lang="zh-TW" altLang="en-US"/>
          </a:p>
        </p:txBody>
      </p:sp>
    </p:spTree>
    <p:extLst>
      <p:ext uri="{BB962C8B-B14F-4D97-AF65-F5344CB8AC3E}">
        <p14:creationId xmlns:p14="http://schemas.microsoft.com/office/powerpoint/2010/main" val="17551631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39E0FC3F-C7E9-5D18-F21B-B23C0A6DAFAB}"/>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7913B0D1-4FAE-6D09-CEF9-09C0F73352D3}"/>
              </a:ext>
            </a:extLst>
          </p:cNvPr>
          <p:cNvSpPr>
            <a:spLocks noGrp="1"/>
          </p:cNvSpPr>
          <p:nvPr>
            <p:ph type="sldNum" sz="quarter" idx="5"/>
          </p:nvPr>
        </p:nvSpPr>
        <p:spPr/>
        <p:txBody>
          <a:bodyPr/>
          <a:lstStyle/>
          <a:p>
            <a:fld id="{3FADCD55-3C0A-4B21-975C-2CBBFEBF8D01}" type="slidenum">
              <a:rPr lang="zh-TW" altLang="en-US" smtClean="0"/>
              <a:pPr/>
              <a:t>29</a:t>
            </a:fld>
            <a:endParaRPr lang="zh-TW" altLang="en-US"/>
          </a:p>
        </p:txBody>
      </p:sp>
    </p:spTree>
    <p:extLst>
      <p:ext uri="{BB962C8B-B14F-4D97-AF65-F5344CB8AC3E}">
        <p14:creationId xmlns:p14="http://schemas.microsoft.com/office/powerpoint/2010/main" val="9408107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DD5D1193-E922-0B99-95E5-87D98DE4B96E}"/>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757F55AF-C06B-CD43-4B5F-06B537F4C0CD}"/>
              </a:ext>
            </a:extLst>
          </p:cNvPr>
          <p:cNvSpPr>
            <a:spLocks noGrp="1"/>
          </p:cNvSpPr>
          <p:nvPr>
            <p:ph type="sldNum" sz="quarter" idx="5"/>
          </p:nvPr>
        </p:nvSpPr>
        <p:spPr/>
        <p:txBody>
          <a:bodyPr/>
          <a:lstStyle/>
          <a:p>
            <a:fld id="{3FADCD55-3C0A-4B21-975C-2CBBFEBF8D01}" type="slidenum">
              <a:rPr lang="zh-TW" altLang="en-US" smtClean="0"/>
              <a:pPr/>
              <a:t>30</a:t>
            </a:fld>
            <a:endParaRPr lang="zh-TW" altLang="en-US"/>
          </a:p>
        </p:txBody>
      </p:sp>
    </p:spTree>
    <p:extLst>
      <p:ext uri="{BB962C8B-B14F-4D97-AF65-F5344CB8AC3E}">
        <p14:creationId xmlns:p14="http://schemas.microsoft.com/office/powerpoint/2010/main" val="36524833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23CBF6E3-67CE-3423-D062-D0AE08D66666}"/>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C955E19E-89DA-EF9E-1FC7-8E1439C7D4CD}"/>
              </a:ext>
            </a:extLst>
          </p:cNvPr>
          <p:cNvSpPr>
            <a:spLocks noGrp="1"/>
          </p:cNvSpPr>
          <p:nvPr>
            <p:ph type="sldNum" sz="quarter" idx="5"/>
          </p:nvPr>
        </p:nvSpPr>
        <p:spPr/>
        <p:txBody>
          <a:bodyPr/>
          <a:lstStyle/>
          <a:p>
            <a:fld id="{3FADCD55-3C0A-4B21-975C-2CBBFEBF8D01}" type="slidenum">
              <a:rPr lang="zh-TW" altLang="en-US" smtClean="0"/>
              <a:pPr/>
              <a:t>31</a:t>
            </a:fld>
            <a:endParaRPr lang="zh-TW" altLang="en-US"/>
          </a:p>
        </p:txBody>
      </p:sp>
    </p:spTree>
    <p:extLst>
      <p:ext uri="{BB962C8B-B14F-4D97-AF65-F5344CB8AC3E}">
        <p14:creationId xmlns:p14="http://schemas.microsoft.com/office/powerpoint/2010/main" val="703826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F55D5A80-91F6-4347-66DD-B1B160750A8C}"/>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D17794F9-53B7-7C6F-C12D-7A453587A4AF}"/>
              </a:ext>
            </a:extLst>
          </p:cNvPr>
          <p:cNvSpPr>
            <a:spLocks noGrp="1"/>
          </p:cNvSpPr>
          <p:nvPr>
            <p:ph type="sldNum" sz="quarter" idx="5"/>
          </p:nvPr>
        </p:nvSpPr>
        <p:spPr/>
        <p:txBody>
          <a:bodyPr/>
          <a:lstStyle/>
          <a:p>
            <a:fld id="{3FADCD55-3C0A-4B21-975C-2CBBFEBF8D01}" type="slidenum">
              <a:rPr lang="zh-TW" altLang="en-US" smtClean="0"/>
              <a:pPr/>
              <a:t>32</a:t>
            </a:fld>
            <a:endParaRPr lang="zh-TW" altLang="en-US"/>
          </a:p>
        </p:txBody>
      </p:sp>
    </p:spTree>
    <p:extLst>
      <p:ext uri="{BB962C8B-B14F-4D97-AF65-F5344CB8AC3E}">
        <p14:creationId xmlns:p14="http://schemas.microsoft.com/office/powerpoint/2010/main" val="6060523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1CD7D9C8-24FA-E91B-E083-C1B122409EA3}"/>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7DF3AEA0-7856-2F8E-250B-FE43928CF009}"/>
              </a:ext>
            </a:extLst>
          </p:cNvPr>
          <p:cNvSpPr>
            <a:spLocks noGrp="1"/>
          </p:cNvSpPr>
          <p:nvPr>
            <p:ph type="sldNum" sz="quarter" idx="5"/>
          </p:nvPr>
        </p:nvSpPr>
        <p:spPr/>
        <p:txBody>
          <a:bodyPr/>
          <a:lstStyle/>
          <a:p>
            <a:fld id="{3FADCD55-3C0A-4B21-975C-2CBBFEBF8D01}" type="slidenum">
              <a:rPr lang="zh-TW" altLang="en-US" smtClean="0"/>
              <a:pPr/>
              <a:t>33</a:t>
            </a:fld>
            <a:endParaRPr lang="zh-TW" altLang="en-US"/>
          </a:p>
        </p:txBody>
      </p:sp>
    </p:spTree>
    <p:extLst>
      <p:ext uri="{BB962C8B-B14F-4D97-AF65-F5344CB8AC3E}">
        <p14:creationId xmlns:p14="http://schemas.microsoft.com/office/powerpoint/2010/main" val="4280290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68C36476-9C02-1147-D0FB-7CAEFFE539E3}"/>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F809C631-93A3-21E9-98F6-74775F6EA8C2}"/>
              </a:ext>
            </a:extLst>
          </p:cNvPr>
          <p:cNvSpPr>
            <a:spLocks noGrp="1"/>
          </p:cNvSpPr>
          <p:nvPr>
            <p:ph type="sldNum" sz="quarter" idx="5"/>
          </p:nvPr>
        </p:nvSpPr>
        <p:spPr/>
        <p:txBody>
          <a:bodyPr/>
          <a:lstStyle/>
          <a:p>
            <a:fld id="{3FADCD55-3C0A-4B21-975C-2CBBFEBF8D01}" type="slidenum">
              <a:rPr lang="zh-TW" altLang="en-US" smtClean="0"/>
              <a:pPr/>
              <a:t>34</a:t>
            </a:fld>
            <a:endParaRPr lang="zh-TW" altLang="en-US"/>
          </a:p>
        </p:txBody>
      </p:sp>
    </p:spTree>
    <p:extLst>
      <p:ext uri="{BB962C8B-B14F-4D97-AF65-F5344CB8AC3E}">
        <p14:creationId xmlns:p14="http://schemas.microsoft.com/office/powerpoint/2010/main" val="2211102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A70BA6F7-2BB3-AB3A-8E57-1E53F63BBC3C}"/>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35197250-9870-319D-0D69-339620AB6317}"/>
              </a:ext>
            </a:extLst>
          </p:cNvPr>
          <p:cNvSpPr>
            <a:spLocks noGrp="1"/>
          </p:cNvSpPr>
          <p:nvPr>
            <p:ph type="sldNum" sz="quarter" idx="5"/>
          </p:nvPr>
        </p:nvSpPr>
        <p:spPr/>
        <p:txBody>
          <a:bodyPr/>
          <a:lstStyle/>
          <a:p>
            <a:fld id="{3FADCD55-3C0A-4B21-975C-2CBBFEBF8D01}" type="slidenum">
              <a:rPr lang="zh-TW" altLang="en-US" smtClean="0"/>
              <a:pPr/>
              <a:t>35</a:t>
            </a:fld>
            <a:endParaRPr lang="zh-TW" altLang="en-US"/>
          </a:p>
        </p:txBody>
      </p:sp>
    </p:spTree>
    <p:extLst>
      <p:ext uri="{BB962C8B-B14F-4D97-AF65-F5344CB8AC3E}">
        <p14:creationId xmlns:p14="http://schemas.microsoft.com/office/powerpoint/2010/main" val="3833326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B1D0902E-2F4D-538B-BD93-5C5FA94F75C2}"/>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6EE7DB76-00D9-87D4-F3F5-170E426C44F5}"/>
              </a:ext>
            </a:extLst>
          </p:cNvPr>
          <p:cNvSpPr>
            <a:spLocks noGrp="1"/>
          </p:cNvSpPr>
          <p:nvPr>
            <p:ph type="sldNum" sz="quarter" idx="5"/>
          </p:nvPr>
        </p:nvSpPr>
        <p:spPr/>
        <p:txBody>
          <a:bodyPr/>
          <a:lstStyle/>
          <a:p>
            <a:fld id="{3FADCD55-3C0A-4B21-975C-2CBBFEBF8D01}" type="slidenum">
              <a:rPr lang="zh-TW" altLang="en-US" smtClean="0"/>
              <a:pPr/>
              <a:t>36</a:t>
            </a:fld>
            <a:endParaRPr lang="zh-TW" altLang="en-US"/>
          </a:p>
        </p:txBody>
      </p:sp>
    </p:spTree>
    <p:extLst>
      <p:ext uri="{BB962C8B-B14F-4D97-AF65-F5344CB8AC3E}">
        <p14:creationId xmlns:p14="http://schemas.microsoft.com/office/powerpoint/2010/main" val="7066295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7" name="日期版面配置區 6">
            <a:extLst>
              <a:ext uri="{FF2B5EF4-FFF2-40B4-BE49-F238E27FC236}">
                <a16:creationId xmlns:a16="http://schemas.microsoft.com/office/drawing/2014/main" id="{2AE8470E-DBE8-6EB2-8484-B34FDBE21085}"/>
              </a:ext>
            </a:extLst>
          </p:cNvPr>
          <p:cNvSpPr>
            <a:spLocks noGrp="1"/>
          </p:cNvSpPr>
          <p:nvPr>
            <p:ph type="dt" idx="1"/>
          </p:nvPr>
        </p:nvSpPr>
        <p:spPr/>
        <p:txBody>
          <a:bodyPr/>
          <a:lstStyle/>
          <a:p>
            <a:r>
              <a:rPr lang="en-US" altLang="zh-TW"/>
              <a:t>2025/12/23</a:t>
            </a:r>
            <a:endParaRPr lang="zh-TW" altLang="en-US"/>
          </a:p>
        </p:txBody>
      </p:sp>
      <p:sp>
        <p:nvSpPr>
          <p:cNvPr id="8" name="投影片編號版面配置區 7">
            <a:extLst>
              <a:ext uri="{FF2B5EF4-FFF2-40B4-BE49-F238E27FC236}">
                <a16:creationId xmlns:a16="http://schemas.microsoft.com/office/drawing/2014/main" id="{0C612764-CCFA-7D0B-5F63-6D07D018FCF7}"/>
              </a:ext>
            </a:extLst>
          </p:cNvPr>
          <p:cNvSpPr>
            <a:spLocks noGrp="1"/>
          </p:cNvSpPr>
          <p:nvPr>
            <p:ph type="sldNum" sz="quarter" idx="5"/>
          </p:nvPr>
        </p:nvSpPr>
        <p:spPr/>
        <p:txBody>
          <a:bodyPr/>
          <a:lstStyle/>
          <a:p>
            <a:fld id="{3FADCD55-3C0A-4B21-975C-2CBBFEBF8D01}" type="slidenum">
              <a:rPr lang="zh-TW" altLang="en-US" smtClean="0"/>
              <a:pPr/>
              <a:t>37</a:t>
            </a:fld>
            <a:endParaRPr lang="zh-TW" altLang="en-US"/>
          </a:p>
        </p:txBody>
      </p:sp>
    </p:spTree>
    <p:extLst>
      <p:ext uri="{BB962C8B-B14F-4D97-AF65-F5344CB8AC3E}">
        <p14:creationId xmlns:p14="http://schemas.microsoft.com/office/powerpoint/2010/main" val="3950720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EF7A2CB6-4860-4398-A27E-26AD22D98D9A}" type="datetime1">
              <a:rPr lang="zh-TW" altLang="en-US" smtClean="0"/>
              <a:t>2026/1/19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BEDC8D0-E187-4214-AD4B-4EBE0301AF01}"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0C8993D1-C826-4A4D-8189-AA155F9B786A}" type="datetime1">
              <a:rPr lang="zh-TW" altLang="en-US" smtClean="0"/>
              <a:t>2026/1/19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BEDC8D0-E187-4214-AD4B-4EBE0301AF01}"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EA98F9B2-CC1C-48D6-BCE1-DAC74836C4AF}" type="datetime1">
              <a:rPr lang="zh-TW" altLang="en-US" smtClean="0"/>
              <a:t>2026/1/19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BEDC8D0-E187-4214-AD4B-4EBE0301AF01}"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A0A647A3-FFBF-4573-8953-0ABF504D6207}" type="datetime1">
              <a:rPr lang="zh-TW" altLang="en-US" smtClean="0"/>
              <a:t>2026/1/19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BEDC8D0-E187-4214-AD4B-4EBE0301AF01}"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2D35CD79-1DE3-4787-9014-D7D105124482}" type="datetime1">
              <a:rPr lang="zh-TW" altLang="en-US" smtClean="0"/>
              <a:t>2026/1/19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DBEDC8D0-E187-4214-AD4B-4EBE0301AF01}"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73374BF1-9687-412A-A96A-7719B80DF2EB}" type="datetime1">
              <a:rPr lang="zh-TW" altLang="en-US" smtClean="0"/>
              <a:t>2026/1/19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DBEDC8D0-E187-4214-AD4B-4EBE0301AF01}"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BC24DDEB-4561-48C5-9DA3-B3115921F9AB}" type="datetime1">
              <a:rPr lang="zh-TW" altLang="en-US" smtClean="0"/>
              <a:t>2026/1/19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DBEDC8D0-E187-4214-AD4B-4EBE0301AF01}"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1F43719C-ADA3-48FD-80AA-62F618A26E62}" type="datetime1">
              <a:rPr lang="zh-TW" altLang="en-US" smtClean="0"/>
              <a:t>2026/1/19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BEDC8D0-E187-4214-AD4B-4EBE0301AF01}"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AFB4242A-5ABF-447F-823D-A609AC4DDA56}" type="datetime1">
              <a:rPr lang="zh-TW" altLang="en-US" smtClean="0"/>
              <a:t>2026/1/19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BEDC8D0-E187-4214-AD4B-4EBE0301AF01}"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D1501C05-8638-4B5E-967F-E68F27BB0991}" type="datetime1">
              <a:rPr lang="zh-TW" altLang="en-US" smtClean="0"/>
              <a:t>2026/1/19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BEDC8D0-E187-4214-AD4B-4EBE0301AF01}"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731121E6-2B1F-420B-8344-A596BC3B7130}" type="datetime1">
              <a:rPr lang="zh-TW" altLang="en-US" smtClean="0"/>
              <a:t>2026/1/19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BEDC8D0-E187-4214-AD4B-4EBE0301AF01}" type="slidenum">
              <a:rPr lang="zh-TW" altLang="en-US" smtClean="0"/>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章節分頁">
    <p:spTree>
      <p:nvGrpSpPr>
        <p:cNvPr id="1" name=""/>
        <p:cNvGrpSpPr/>
        <p:nvPr/>
      </p:nvGrpSpPr>
      <p:grpSpPr>
        <a:xfrm>
          <a:off x="0" y="0"/>
          <a:ext cx="0" cy="0"/>
          <a:chOff x="0" y="0"/>
          <a:chExt cx="0" cy="0"/>
        </a:xfrm>
      </p:grpSpPr>
      <p:pic>
        <p:nvPicPr>
          <p:cNvPr id="3" name="Picture 7" descr="001拷貝"/>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9"/>
          <p:cNvSpPr txBox="1">
            <a:spLocks noChangeArrowheads="1"/>
          </p:cNvSpPr>
          <p:nvPr userDrawn="1"/>
        </p:nvSpPr>
        <p:spPr bwMode="auto">
          <a:xfrm>
            <a:off x="8541544" y="6508750"/>
            <a:ext cx="621506" cy="253916"/>
          </a:xfrm>
          <a:prstGeom prst="rect">
            <a:avLst/>
          </a:prstGeom>
          <a:noFill/>
          <a:ln>
            <a:noFill/>
          </a:ln>
          <a:effectLst/>
        </p:spPr>
        <p:txBody>
          <a:bodyPr>
            <a:spAutoFit/>
          </a:bodyPr>
          <a:lstStyle>
            <a:lvl1pPr>
              <a:defRPr kumimoji="1">
                <a:solidFill>
                  <a:schemeClr val="tx1"/>
                </a:solidFill>
                <a:latin typeface="Calibri" panose="020F0502020204030204" pitchFamily="34" charset="0"/>
                <a:ea typeface="新細明體" panose="02020500000000000000" pitchFamily="18" charset="-120"/>
              </a:defRPr>
            </a:lvl1pPr>
            <a:lvl2pPr marL="742950" indent="-285750">
              <a:defRPr kumimoji="1">
                <a:solidFill>
                  <a:schemeClr val="tx1"/>
                </a:solidFill>
                <a:latin typeface="Calibri" panose="020F0502020204030204" pitchFamily="34" charset="0"/>
                <a:ea typeface="新細明體" panose="02020500000000000000" pitchFamily="18" charset="-120"/>
              </a:defRPr>
            </a:lvl2pPr>
            <a:lvl3pPr marL="1143000" indent="-228600">
              <a:defRPr kumimoji="1">
                <a:solidFill>
                  <a:schemeClr val="tx1"/>
                </a:solidFill>
                <a:latin typeface="Calibri" panose="020F0502020204030204" pitchFamily="34" charset="0"/>
                <a:ea typeface="新細明體" panose="02020500000000000000" pitchFamily="18" charset="-120"/>
              </a:defRPr>
            </a:lvl3pPr>
            <a:lvl4pPr marL="1600200" indent="-228600">
              <a:defRPr kumimoji="1">
                <a:solidFill>
                  <a:schemeClr val="tx1"/>
                </a:solidFill>
                <a:latin typeface="Calibri" panose="020F0502020204030204" pitchFamily="34" charset="0"/>
                <a:ea typeface="新細明體" panose="02020500000000000000" pitchFamily="18" charset="-120"/>
              </a:defRPr>
            </a:lvl4pPr>
            <a:lvl5pPr marL="2057400" indent="-228600">
              <a:defRPr kumimoji="1">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新細明體" panose="02020500000000000000" pitchFamily="18" charset="-120"/>
              </a:defRPr>
            </a:lvl9pPr>
          </a:lstStyle>
          <a:p>
            <a:pPr algn="r" eaLnBrk="0" fontAlgn="base" hangingPunct="0">
              <a:spcBef>
                <a:spcPct val="0"/>
              </a:spcBef>
              <a:spcAft>
                <a:spcPct val="0"/>
              </a:spcAft>
              <a:defRPr/>
            </a:pPr>
            <a:fld id="{8B4E689F-A04B-492D-A474-7E681290CB5B}" type="slidenum">
              <a:rPr kumimoji="0" lang="zh-TW" altLang="en-US" sz="1050" b="1" smtClean="0">
                <a:solidFill>
                  <a:srgbClr val="000000"/>
                </a:solidFill>
                <a:latin typeface="Arial" panose="020B0604020202020204" pitchFamily="34" charset="0"/>
                <a:ea typeface="標楷體" panose="03000509000000000000" pitchFamily="65" charset="-120"/>
              </a:rPr>
              <a:pPr algn="r" eaLnBrk="0" fontAlgn="base" hangingPunct="0">
                <a:spcBef>
                  <a:spcPct val="0"/>
                </a:spcBef>
                <a:spcAft>
                  <a:spcPct val="0"/>
                </a:spcAft>
                <a:defRPr/>
              </a:pPr>
              <a:t>‹#›</a:t>
            </a:fld>
            <a:endParaRPr kumimoji="0" lang="en-US" altLang="zh-TW" sz="1050" b="1">
              <a:solidFill>
                <a:srgbClr val="000000"/>
              </a:solidFill>
              <a:latin typeface="Arial" panose="020B0604020202020204" pitchFamily="34" charset="0"/>
              <a:ea typeface="標楷體" panose="03000509000000000000" pitchFamily="65" charset="-120"/>
            </a:endParaRPr>
          </a:p>
        </p:txBody>
      </p:sp>
      <p:sp>
        <p:nvSpPr>
          <p:cNvPr id="7" name="文字版面配置區 6"/>
          <p:cNvSpPr>
            <a:spLocks noGrp="1"/>
          </p:cNvSpPr>
          <p:nvPr>
            <p:ph type="body" sz="quarter" idx="10"/>
          </p:nvPr>
        </p:nvSpPr>
        <p:spPr>
          <a:xfrm>
            <a:off x="1187625" y="1556792"/>
            <a:ext cx="6768752" cy="4032448"/>
          </a:xfrm>
          <a:prstGeom prst="rect">
            <a:avLst/>
          </a:prstGeom>
        </p:spPr>
        <p:txBody>
          <a:bodyPr anchor="ctr"/>
          <a:lstStyle>
            <a:lvl1pPr marL="0" indent="0">
              <a:buNone/>
              <a:defRPr/>
            </a:lvl1pPr>
            <a:lvl2pPr marL="342900" indent="0">
              <a:buNone/>
              <a:defRPr/>
            </a:lvl2pPr>
            <a:lvl5pPr marL="0" indent="0" algn="ctr">
              <a:buNone/>
              <a:defRPr sz="2400" b="1">
                <a:solidFill>
                  <a:schemeClr val="tx1">
                    <a:lumMod val="65000"/>
                    <a:lumOff val="35000"/>
                  </a:schemeClr>
                </a:solidFill>
                <a:latin typeface="+mn-ea"/>
                <a:ea typeface="+mn-ea"/>
              </a:defRPr>
            </a:lvl5pPr>
          </a:lstStyle>
          <a:p>
            <a:pPr lvl="0"/>
            <a:r>
              <a:rPr lang="zh-TW" altLang="en-US"/>
              <a:t>編輯母片文字樣式</a:t>
            </a:r>
          </a:p>
        </p:txBody>
      </p:sp>
    </p:spTree>
    <p:extLst>
      <p:ext uri="{BB962C8B-B14F-4D97-AF65-F5344CB8AC3E}">
        <p14:creationId xmlns:p14="http://schemas.microsoft.com/office/powerpoint/2010/main" val="2402641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lvl1pPr>
              <a:defRPr sz="3600" b="1">
                <a:solidFill>
                  <a:srgbClr val="0000CC"/>
                </a:solidFill>
                <a:effectLst>
                  <a:outerShdw blurRad="38100" dist="38100" dir="2700000" algn="tl">
                    <a:srgbClr val="000000">
                      <a:alpha val="43137"/>
                    </a:srgbClr>
                  </a:outerShdw>
                </a:effectLst>
                <a:latin typeface="+mn-ea"/>
                <a:ea typeface="+mn-ea"/>
              </a:defRPr>
            </a:lvl1pPr>
          </a:lstStyle>
          <a:p>
            <a:r>
              <a:rPr lang="zh-TW" altLang="en-US" dirty="0"/>
              <a:t>按一下以編輯母片標題樣式</a:t>
            </a:r>
          </a:p>
        </p:txBody>
      </p:sp>
      <p:sp>
        <p:nvSpPr>
          <p:cNvPr id="3" name="內容版面配置區 2"/>
          <p:cNvSpPr>
            <a:spLocks noGrp="1"/>
          </p:cNvSpPr>
          <p:nvPr>
            <p:ph idx="1"/>
          </p:nvPr>
        </p:nvSpPr>
        <p:spPr>
          <a:xfrm>
            <a:off x="457200" y="1600201"/>
            <a:ext cx="8229600" cy="4525963"/>
          </a:xfrm>
          <a:prstGeom prst="rect">
            <a:avLst/>
          </a:prstGeom>
        </p:spPr>
        <p:txBody>
          <a:bodyPr/>
          <a:lstStyle>
            <a:lvl1pPr marL="257175" indent="-257175" algn="just" defTabSz="914355" rtl="0" eaLnBrk="0" fontAlgn="base" hangingPunct="0">
              <a:spcBef>
                <a:spcPct val="20000"/>
              </a:spcBef>
              <a:spcAft>
                <a:spcPct val="0"/>
              </a:spcAft>
              <a:buClr>
                <a:srgbClr val="77A978"/>
              </a:buClr>
              <a:buFont typeface="Wingdings" panose="05000000000000000000" pitchFamily="2" charset="2"/>
              <a:buChar char="n"/>
              <a:defRPr kumimoji="0" lang="zh-TW" altLang="en-US" sz="2100" b="1" kern="1200" dirty="0" smtClean="0">
                <a:solidFill>
                  <a:srgbClr val="4D4D4D"/>
                </a:solidFill>
                <a:latin typeface="+mn-lt"/>
                <a:ea typeface="+mn-ea"/>
                <a:cs typeface="+mn-cs"/>
              </a:defRPr>
            </a:lvl1pPr>
            <a:lvl2pPr marL="557213" indent="-214313">
              <a:defRPr kumimoji="0" lang="zh-TW" altLang="en-US" sz="1800" b="1" kern="0" dirty="0" smtClean="0">
                <a:solidFill>
                  <a:srgbClr val="2E24FC"/>
                </a:solidFill>
                <a:latin typeface="微軟正黑體" panose="020B0604030504040204" pitchFamily="34" charset="-120"/>
                <a:ea typeface="微軟正黑體" panose="020B0604030504040204" pitchFamily="34" charset="-120"/>
                <a:cs typeface="+mn-cs"/>
              </a:defRPr>
            </a:lvl2pPr>
            <a:lvl3pPr marL="857250" indent="-171450">
              <a:defRPr kumimoji="0" lang="zh-TW" altLang="en-US" sz="1500" b="1" kern="0" dirty="0" smtClean="0">
                <a:solidFill>
                  <a:srgbClr val="FF0000"/>
                </a:solidFill>
                <a:latin typeface="微軟正黑體" panose="020B0604030504040204" pitchFamily="34" charset="-120"/>
                <a:ea typeface="微軟正黑體" panose="020B0604030504040204" pitchFamily="34" charset="-120"/>
                <a:cs typeface="+mn-cs"/>
              </a:defRPr>
            </a:lvl3pPr>
            <a:lvl4pPr>
              <a:defRPr baseline="0">
                <a:latin typeface="+mn-lt"/>
                <a:ea typeface="微軟正黑體" panose="020B0604030504040204" pitchFamily="34" charset="-120"/>
              </a:defRPr>
            </a:lvl4pPr>
            <a:lvl5pPr>
              <a:defRPr baseline="0">
                <a:latin typeface="+mn-lt"/>
                <a:ea typeface="微軟正黑體" panose="020B0604030504040204" pitchFamily="34" charset="-120"/>
              </a:defRPr>
            </a:lvl5pPr>
          </a:lstStyle>
          <a:p>
            <a:pPr lvl="0"/>
            <a:r>
              <a:rPr lang="zh-TW" altLang="en-US" dirty="0"/>
              <a:t>編輯母片文字樣式</a:t>
            </a:r>
          </a:p>
          <a:p>
            <a:pPr marL="557213" lvl="1" indent="-214313" algn="just" defTabSz="914355" rtl="0" eaLnBrk="0" fontAlgn="base" hangingPunct="0">
              <a:spcBef>
                <a:spcPct val="20000"/>
              </a:spcBef>
              <a:spcAft>
                <a:spcPct val="0"/>
              </a:spcAft>
              <a:buChar char="–"/>
              <a:defRPr/>
            </a:pPr>
            <a:r>
              <a:rPr lang="zh-TW" altLang="en-US" dirty="0"/>
              <a:t>第二層</a:t>
            </a:r>
          </a:p>
          <a:p>
            <a:pPr marL="857250" lvl="2" indent="-171450" algn="just" defTabSz="914355" rtl="0" eaLnBrk="0" fontAlgn="base" hangingPunct="0">
              <a:spcBef>
                <a:spcPct val="20000"/>
              </a:spcBef>
              <a:spcAft>
                <a:spcPct val="0"/>
              </a:spcAft>
              <a:buChar char="•"/>
              <a:defRPr/>
            </a:pPr>
            <a:r>
              <a:rPr lang="zh-TW" altLang="en-US" dirty="0"/>
              <a:t>第三層</a:t>
            </a:r>
          </a:p>
          <a:p>
            <a:pPr lvl="3"/>
            <a:r>
              <a:rPr lang="zh-TW" altLang="en-US" dirty="0"/>
              <a:t>第四層</a:t>
            </a:r>
          </a:p>
          <a:p>
            <a:pPr lvl="4"/>
            <a:r>
              <a:rPr lang="zh-TW" altLang="en-US" dirty="0"/>
              <a:t>第五層</a:t>
            </a:r>
          </a:p>
        </p:txBody>
      </p:sp>
    </p:spTree>
    <p:extLst>
      <p:ext uri="{BB962C8B-B14F-4D97-AF65-F5344CB8AC3E}">
        <p14:creationId xmlns:p14="http://schemas.microsoft.com/office/powerpoint/2010/main" val="421403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標題及內文頁">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nchor="ctr"/>
          <a:lstStyle>
            <a:lvl1pPr>
              <a:defRPr sz="2400" b="1">
                <a:solidFill>
                  <a:schemeClr val="tx1">
                    <a:lumMod val="65000"/>
                    <a:lumOff val="35000"/>
                  </a:schemeClr>
                </a:solidFill>
                <a:latin typeface="+mn-ea"/>
                <a:ea typeface="+mn-ea"/>
              </a:defRPr>
            </a:lvl1pPr>
          </a:lstStyle>
          <a:p>
            <a:r>
              <a:rPr lang="zh-TW" altLang="en-US"/>
              <a:t>按一下以編輯母片標題樣式</a:t>
            </a:r>
            <a:endParaRPr lang="zh-TW" altLang="en-US" dirty="0"/>
          </a:p>
        </p:txBody>
      </p:sp>
      <p:sp>
        <p:nvSpPr>
          <p:cNvPr id="6" name="內容版面配置區 5"/>
          <p:cNvSpPr>
            <a:spLocks noGrp="1"/>
          </p:cNvSpPr>
          <p:nvPr>
            <p:ph sz="quarter" idx="10"/>
          </p:nvPr>
        </p:nvSpPr>
        <p:spPr>
          <a:xfrm>
            <a:off x="457200" y="1628800"/>
            <a:ext cx="8229600" cy="1728192"/>
          </a:xfrm>
          <a:prstGeom prst="rect">
            <a:avLst/>
          </a:prstGeom>
        </p:spPr>
        <p:txBody>
          <a:bodyPr/>
          <a:lstStyle>
            <a:lvl1pPr marL="0" marR="0" indent="0" algn="l" defTabSz="685800" rtl="0" eaLnBrk="1" fontAlgn="base" latinLnBrk="0" hangingPunct="1">
              <a:lnSpc>
                <a:spcPct val="150000"/>
              </a:lnSpc>
              <a:spcBef>
                <a:spcPts val="450"/>
              </a:spcBef>
              <a:spcAft>
                <a:spcPct val="0"/>
              </a:spcAft>
              <a:buClr>
                <a:srgbClr val="77A978"/>
              </a:buClr>
              <a:buSzTx/>
              <a:buFont typeface="Wingdings" pitchFamily="2" charset="2"/>
              <a:buNone/>
              <a:tabLst/>
              <a:defRPr sz="1800" b="0">
                <a:solidFill>
                  <a:schemeClr val="tx1"/>
                </a:solidFill>
                <a:latin typeface="+mn-ea"/>
                <a:ea typeface="+mn-ea"/>
              </a:defRPr>
            </a:lvl1pPr>
          </a:lstStyle>
          <a:p>
            <a:pPr lvl="0"/>
            <a:r>
              <a:rPr lang="zh-TW" altLang="en-US"/>
              <a:t>編輯母片文字樣式</a:t>
            </a:r>
          </a:p>
          <a:p>
            <a:pPr lvl="1"/>
            <a:r>
              <a:rPr lang="zh-TW" altLang="en-US"/>
              <a:t>第二層</a:t>
            </a:r>
          </a:p>
        </p:txBody>
      </p:sp>
      <p:sp>
        <p:nvSpPr>
          <p:cNvPr id="8" name="內容版面配置區 7"/>
          <p:cNvSpPr>
            <a:spLocks noGrp="1"/>
          </p:cNvSpPr>
          <p:nvPr>
            <p:ph sz="quarter" idx="11"/>
          </p:nvPr>
        </p:nvSpPr>
        <p:spPr>
          <a:xfrm>
            <a:off x="457200" y="3644900"/>
            <a:ext cx="8229600" cy="2664420"/>
          </a:xfrm>
          <a:prstGeom prst="rect">
            <a:avLst/>
          </a:prstGeom>
        </p:spPr>
        <p:txBody>
          <a:bodyPr/>
          <a:lstStyle>
            <a:lvl1pPr marL="257175" indent="-257175">
              <a:buSzPct val="60000"/>
              <a:buFont typeface="Wingdings" panose="05000000000000000000" pitchFamily="2" charset="2"/>
              <a:buChar char="n"/>
              <a:defRPr/>
            </a:lvl1pPr>
            <a:lvl2pPr marL="342900" indent="0">
              <a:buNone/>
              <a:defRPr/>
            </a:lvl2pPr>
          </a:lstStyle>
          <a:p>
            <a:pPr lvl="0"/>
            <a:r>
              <a:rPr lang="zh-TW" altLang="en-US"/>
              <a:t>編輯母片文字樣式</a:t>
            </a:r>
          </a:p>
          <a:p>
            <a:pPr lvl="1"/>
            <a:r>
              <a:rPr lang="zh-TW" altLang="en-US"/>
              <a:t>第二層</a:t>
            </a:r>
          </a:p>
          <a:p>
            <a:pPr lvl="2"/>
            <a:r>
              <a:rPr lang="zh-TW" altLang="en-US"/>
              <a:t>第三層</a:t>
            </a:r>
          </a:p>
        </p:txBody>
      </p:sp>
    </p:spTree>
    <p:extLst>
      <p:ext uri="{BB962C8B-B14F-4D97-AF65-F5344CB8AC3E}">
        <p14:creationId xmlns:p14="http://schemas.microsoft.com/office/powerpoint/2010/main" val="42485730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nchor="ctr"/>
          <a:lstStyle>
            <a:lvl1pPr>
              <a:defRPr sz="2400" b="1">
                <a:solidFill>
                  <a:schemeClr val="tx1">
                    <a:lumMod val="65000"/>
                    <a:lumOff val="35000"/>
                  </a:schemeClr>
                </a:solidFill>
                <a:latin typeface="+mn-ea"/>
                <a:ea typeface="+mn-ea"/>
              </a:defRPr>
            </a:lvl1pPr>
          </a:lstStyle>
          <a:p>
            <a:r>
              <a:rPr lang="zh-TW" altLang="en-US"/>
              <a:t>按一下以編輯母片標題樣式</a:t>
            </a:r>
            <a:endParaRPr lang="zh-TW" altLang="en-US" dirty="0"/>
          </a:p>
        </p:txBody>
      </p:sp>
      <p:sp>
        <p:nvSpPr>
          <p:cNvPr id="3" name="內容版面配置區 2"/>
          <p:cNvSpPr>
            <a:spLocks noGrp="1"/>
          </p:cNvSpPr>
          <p:nvPr>
            <p:ph sz="half" idx="1"/>
          </p:nvPr>
        </p:nvSpPr>
        <p:spPr>
          <a:xfrm>
            <a:off x="457200" y="1628800"/>
            <a:ext cx="4042792" cy="4680520"/>
          </a:xfrm>
          <a:prstGeom prst="rect">
            <a:avLst/>
          </a:prstGeom>
        </p:spPr>
        <p:txBody>
          <a:bodyPr/>
          <a:lstStyle>
            <a:lvl1pPr>
              <a:buSzPct val="60000"/>
              <a:defRPr sz="1800" baseline="0">
                <a:ea typeface="微軟正黑體" panose="020B0604030504040204" pitchFamily="34" charset="-120"/>
              </a:defRPr>
            </a:lvl1pPr>
            <a:lvl2pPr>
              <a:defRPr sz="1500" baseline="0">
                <a:solidFill>
                  <a:srgbClr val="0000FF"/>
                </a:solidFill>
                <a:ea typeface="微軟正黑體" panose="020B0604030504040204" pitchFamily="34" charset="-120"/>
              </a:defRPr>
            </a:lvl2pPr>
            <a:lvl3pPr>
              <a:defRPr sz="1500" baseline="0">
                <a:ea typeface="微軟正黑體" panose="020B0604030504040204" pitchFamily="34" charset="-120"/>
              </a:defRPr>
            </a:lvl3pPr>
            <a:lvl4pPr>
              <a:defRPr sz="1500" baseline="0">
                <a:ea typeface="微軟正黑體" panose="020B0604030504040204" pitchFamily="34" charset="-120"/>
              </a:defRPr>
            </a:lvl4pPr>
            <a:lvl5pPr>
              <a:defRPr sz="1500" baseline="0">
                <a:ea typeface="微軟正黑體" panose="020B0604030504040204" pitchFamily="34" charset="-120"/>
              </a:defRPr>
            </a:lvl5pPr>
            <a:lvl6pPr>
              <a:defRPr sz="1350"/>
            </a:lvl6pPr>
            <a:lvl7pPr>
              <a:defRPr sz="1350"/>
            </a:lvl7pPr>
            <a:lvl8pPr>
              <a:defRPr sz="1350"/>
            </a:lvl8pPr>
            <a:lvl9pPr>
              <a:defRPr sz="135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TW" altLang="en-US" dirty="0"/>
          </a:p>
        </p:txBody>
      </p:sp>
      <p:sp>
        <p:nvSpPr>
          <p:cNvPr id="5" name="內容版面配置區 2"/>
          <p:cNvSpPr>
            <a:spLocks noGrp="1"/>
          </p:cNvSpPr>
          <p:nvPr>
            <p:ph sz="half" idx="10"/>
          </p:nvPr>
        </p:nvSpPr>
        <p:spPr>
          <a:xfrm>
            <a:off x="4644009" y="1628800"/>
            <a:ext cx="4042792" cy="4680520"/>
          </a:xfrm>
          <a:prstGeom prst="rect">
            <a:avLst/>
          </a:prstGeom>
        </p:spPr>
        <p:txBody>
          <a:bodyPr/>
          <a:lstStyle>
            <a:lvl1pPr>
              <a:buSzPct val="60000"/>
              <a:defRPr sz="1800" baseline="0">
                <a:ea typeface="微軟正黑體" panose="020B0604030504040204" pitchFamily="34" charset="-120"/>
              </a:defRPr>
            </a:lvl1pPr>
            <a:lvl2pPr marL="557213" indent="-214313">
              <a:defRPr kumimoji="1" lang="zh-TW" altLang="en-US" sz="1500" baseline="0" dirty="0">
                <a:solidFill>
                  <a:srgbClr val="0000FF"/>
                </a:solidFill>
                <a:latin typeface="+mj-lt"/>
                <a:ea typeface="微軟正黑體" panose="020B0604030504040204" pitchFamily="34" charset="-120"/>
                <a:cs typeface="+mn-cs"/>
              </a:defRPr>
            </a:lvl2pPr>
            <a:lvl3pPr>
              <a:defRPr sz="1500" baseline="0">
                <a:ea typeface="微軟正黑體" panose="020B0604030504040204" pitchFamily="34" charset="-120"/>
              </a:defRPr>
            </a:lvl3pPr>
            <a:lvl4pPr>
              <a:defRPr sz="1500" baseline="0">
                <a:ea typeface="微軟正黑體" panose="020B0604030504040204" pitchFamily="34" charset="-120"/>
              </a:defRPr>
            </a:lvl4pPr>
            <a:lvl5pPr>
              <a:defRPr sz="1500" baseline="0">
                <a:ea typeface="微軟正黑體" panose="020B0604030504040204" pitchFamily="34" charset="-120"/>
              </a:defRPr>
            </a:lvl5pPr>
            <a:lvl6pPr>
              <a:defRPr sz="1350"/>
            </a:lvl6pPr>
            <a:lvl7pPr>
              <a:defRPr sz="1350"/>
            </a:lvl7pPr>
            <a:lvl8pPr>
              <a:defRPr sz="1350"/>
            </a:lvl8pPr>
            <a:lvl9pPr>
              <a:defRPr sz="135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TW" altLang="en-US" dirty="0"/>
          </a:p>
        </p:txBody>
      </p:sp>
    </p:spTree>
    <p:extLst>
      <p:ext uri="{BB962C8B-B14F-4D97-AF65-F5344CB8AC3E}">
        <p14:creationId xmlns:p14="http://schemas.microsoft.com/office/powerpoint/2010/main" val="3204588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4428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a:prstGeom prst="rect">
            <a:avLst/>
          </a:prstGeom>
        </p:spPr>
        <p:txBody>
          <a:bodyPr/>
          <a:lstStyle/>
          <a:p>
            <a:r>
              <a:rPr lang="zh-TW" altLang="en-US"/>
              <a:t>按一下以編輯母片標題樣式</a:t>
            </a:r>
          </a:p>
        </p:txBody>
      </p:sp>
      <p:sp>
        <p:nvSpPr>
          <p:cNvPr id="3" name="表格版面配置區 2"/>
          <p:cNvSpPr>
            <a:spLocks noGrp="1"/>
          </p:cNvSpPr>
          <p:nvPr>
            <p:ph type="tbl" idx="1"/>
          </p:nvPr>
        </p:nvSpPr>
        <p:spPr>
          <a:xfrm>
            <a:off x="457200" y="1600201"/>
            <a:ext cx="8229600" cy="4525963"/>
          </a:xfrm>
          <a:prstGeom prst="rect">
            <a:avLst/>
          </a:prstGeom>
        </p:spPr>
        <p:txBody>
          <a:bodyPr/>
          <a:lstStyle/>
          <a:p>
            <a:pPr lvl="0"/>
            <a:r>
              <a:rPr lang="zh-TW" altLang="en-US" noProof="0"/>
              <a:t>按一下圖示以新增表格</a:t>
            </a:r>
          </a:p>
        </p:txBody>
      </p:sp>
    </p:spTree>
    <p:extLst>
      <p:ext uri="{BB962C8B-B14F-4D97-AF65-F5344CB8AC3E}">
        <p14:creationId xmlns:p14="http://schemas.microsoft.com/office/powerpoint/2010/main" val="11665277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628650" y="365125"/>
            <a:ext cx="7886700" cy="5811838"/>
          </a:xfrm>
          <a:prstGeom prst="rect">
            <a:avLst/>
          </a:prstGeo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extLst>
      <p:ext uri="{BB962C8B-B14F-4D97-AF65-F5344CB8AC3E}">
        <p14:creationId xmlns:p14="http://schemas.microsoft.com/office/powerpoint/2010/main" val="29321857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85800" y="609600"/>
            <a:ext cx="7772400" cy="1143000"/>
          </a:xfrm>
          <a:prstGeom prst="rect">
            <a:avLst/>
          </a:prstGeom>
        </p:spPr>
        <p:txBody>
          <a:bodyPr/>
          <a:lstStyle/>
          <a:p>
            <a:r>
              <a:rPr lang="zh-TW" altLang="en-US"/>
              <a:t>按一下以編輯母片標題樣式</a:t>
            </a:r>
          </a:p>
        </p:txBody>
      </p:sp>
      <p:sp>
        <p:nvSpPr>
          <p:cNvPr id="3" name="Rectangle 5"/>
          <p:cNvSpPr>
            <a:spLocks noGrp="1" noChangeArrowheads="1"/>
          </p:cNvSpPr>
          <p:nvPr>
            <p:ph type="ftr" sz="quarter" idx="10"/>
          </p:nvPr>
        </p:nvSpPr>
        <p:spPr>
          <a:xfrm>
            <a:off x="3180160" y="6400800"/>
            <a:ext cx="928688" cy="457200"/>
          </a:xfrm>
          <a:prstGeom prst="rect">
            <a:avLst/>
          </a:prstGeom>
        </p:spPr>
        <p:txBody>
          <a:bodyPr/>
          <a:lstStyle>
            <a:lvl1pPr>
              <a:defRPr>
                <a:latin typeface="Arial" pitchFamily="34" charset="0"/>
              </a:defRPr>
            </a:lvl1pPr>
          </a:lstStyle>
          <a:p>
            <a:pPr eaLnBrk="0" fontAlgn="base" hangingPunct="0">
              <a:spcBef>
                <a:spcPct val="0"/>
              </a:spcBef>
              <a:spcAft>
                <a:spcPct val="0"/>
              </a:spcAft>
              <a:defRPr/>
            </a:pPr>
            <a:endParaRPr kumimoji="1" lang="en-US" altLang="zh-TW">
              <a:solidFill>
                <a:srgbClr val="000000"/>
              </a:solidFill>
              <a:ea typeface="新細明體" panose="02020500000000000000" pitchFamily="18" charset="-120"/>
            </a:endParaRPr>
          </a:p>
        </p:txBody>
      </p:sp>
      <p:sp>
        <p:nvSpPr>
          <p:cNvPr id="4" name="Rectangle 4"/>
          <p:cNvSpPr>
            <a:spLocks noGrp="1" noChangeArrowheads="1"/>
          </p:cNvSpPr>
          <p:nvPr>
            <p:ph type="dt" sz="half" idx="11"/>
          </p:nvPr>
        </p:nvSpPr>
        <p:spPr>
          <a:xfrm>
            <a:off x="6781800" y="6235700"/>
            <a:ext cx="1905000" cy="457200"/>
          </a:xfrm>
          <a:prstGeom prst="rect">
            <a:avLst/>
          </a:prstGeom>
        </p:spPr>
        <p:txBody>
          <a:bodyPr/>
          <a:lstStyle>
            <a:lvl1pPr>
              <a:defRPr>
                <a:latin typeface="Arial" pitchFamily="34" charset="0"/>
              </a:defRPr>
            </a:lvl1pPr>
          </a:lstStyle>
          <a:p>
            <a:pPr eaLnBrk="0" fontAlgn="base" hangingPunct="0">
              <a:spcBef>
                <a:spcPct val="0"/>
              </a:spcBef>
              <a:spcAft>
                <a:spcPct val="0"/>
              </a:spcAft>
              <a:defRPr/>
            </a:pPr>
            <a:fld id="{97ED96F2-E1C1-4624-BE35-FFD9FA8ED7CE}" type="datetime1">
              <a:rPr kumimoji="1" lang="zh-TW" altLang="en-US" smtClean="0">
                <a:solidFill>
                  <a:srgbClr val="000000"/>
                </a:solidFill>
                <a:ea typeface="新細明體" panose="02020500000000000000" pitchFamily="18" charset="-120"/>
              </a:rPr>
              <a:t>2026/1/19</a:t>
            </a:fld>
            <a:r>
              <a:rPr kumimoji="1" lang="en-US" altLang="zh-TW">
                <a:solidFill>
                  <a:srgbClr val="000000"/>
                </a:solidFill>
                <a:ea typeface="新細明體" panose="02020500000000000000" pitchFamily="18" charset="-120"/>
              </a:rPr>
              <a:t>TPRI</a:t>
            </a:r>
          </a:p>
        </p:txBody>
      </p:sp>
      <p:sp>
        <p:nvSpPr>
          <p:cNvPr id="5" name="Rectangle 6"/>
          <p:cNvSpPr>
            <a:spLocks noGrp="1" noChangeArrowheads="1"/>
          </p:cNvSpPr>
          <p:nvPr>
            <p:ph type="sldNum" sz="quarter" idx="12"/>
          </p:nvPr>
        </p:nvSpPr>
        <p:spPr>
          <a:xfrm>
            <a:off x="4137422" y="6356351"/>
            <a:ext cx="561975" cy="295275"/>
          </a:xfrm>
          <a:prstGeom prst="rect">
            <a:avLst/>
          </a:prstGeom>
        </p:spPr>
        <p:txBody>
          <a:bodyPr vert="horz" wrap="square" lIns="91440" tIns="45720" rIns="91440" bIns="45720" numCol="1" anchor="t" anchorCtr="0" compatLnSpc="1">
            <a:prstTxWarp prst="textNoShape">
              <a:avLst/>
            </a:prstTxWarp>
          </a:bodyPr>
          <a:lstStyle>
            <a:lvl1pPr>
              <a:defRPr/>
            </a:lvl1pPr>
          </a:lstStyle>
          <a:p>
            <a:pPr eaLnBrk="0" fontAlgn="base" hangingPunct="0">
              <a:spcBef>
                <a:spcPct val="0"/>
              </a:spcBef>
              <a:spcAft>
                <a:spcPct val="0"/>
              </a:spcAft>
              <a:defRPr/>
            </a:pPr>
            <a:fld id="{5D76EE81-FA21-4DDA-BDB8-324C760DEF2E}" type="slidenum">
              <a:rPr kumimoji="1" lang="en-US" altLang="zh-TW">
                <a:solidFill>
                  <a:srgbClr val="000000"/>
                </a:solidFill>
                <a:latin typeface="Calibri" panose="020F0502020204030204" pitchFamily="34" charset="0"/>
                <a:ea typeface="新細明體" panose="02020500000000000000" pitchFamily="18" charset="-120"/>
              </a:rPr>
              <a:pPr eaLnBrk="0" fontAlgn="base" hangingPunct="0">
                <a:spcBef>
                  <a:spcPct val="0"/>
                </a:spcBef>
                <a:spcAft>
                  <a:spcPct val="0"/>
                </a:spcAft>
                <a:defRPr/>
              </a:pPr>
              <a:t>‹#›</a:t>
            </a:fld>
            <a:endParaRPr kumimoji="1" lang="en-US" altLang="zh-TW">
              <a:solidFill>
                <a:srgbClr val="000000"/>
              </a:solidFill>
              <a:latin typeface="Calibri" panose="020F0502020204030204" pitchFamily="34" charset="0"/>
              <a:ea typeface="新細明體" panose="02020500000000000000" pitchFamily="18" charset="-120"/>
            </a:endParaRPr>
          </a:p>
        </p:txBody>
      </p:sp>
    </p:spTree>
    <p:extLst>
      <p:ext uri="{BB962C8B-B14F-4D97-AF65-F5344CB8AC3E}">
        <p14:creationId xmlns:p14="http://schemas.microsoft.com/office/powerpoint/2010/main" val="3932573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jpe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F84130-C0F3-4863-91CD-EE932014C984}" type="datetime1">
              <a:rPr lang="zh-TW" altLang="en-US" smtClean="0"/>
              <a:t>2026/1/19</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EDC8D0-E187-4214-AD4B-4EBE0301AF01}"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descr="001拷貝"/>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Text Box 9"/>
          <p:cNvSpPr txBox="1">
            <a:spLocks noChangeArrowheads="1"/>
          </p:cNvSpPr>
          <p:nvPr userDrawn="1"/>
        </p:nvSpPr>
        <p:spPr bwMode="auto">
          <a:xfrm>
            <a:off x="8541544" y="6508750"/>
            <a:ext cx="621506" cy="253916"/>
          </a:xfrm>
          <a:prstGeom prst="rect">
            <a:avLst/>
          </a:prstGeom>
          <a:noFill/>
          <a:ln>
            <a:noFill/>
          </a:ln>
          <a:effectLst/>
        </p:spPr>
        <p:txBody>
          <a:bodyPr>
            <a:spAutoFit/>
          </a:bodyPr>
          <a:lstStyle>
            <a:lvl1pPr>
              <a:defRPr kumimoji="1">
                <a:solidFill>
                  <a:schemeClr val="tx1"/>
                </a:solidFill>
                <a:latin typeface="Calibri" panose="020F0502020204030204" pitchFamily="34" charset="0"/>
                <a:ea typeface="新細明體" panose="02020500000000000000" pitchFamily="18" charset="-120"/>
              </a:defRPr>
            </a:lvl1pPr>
            <a:lvl2pPr marL="742950" indent="-285750">
              <a:defRPr kumimoji="1">
                <a:solidFill>
                  <a:schemeClr val="tx1"/>
                </a:solidFill>
                <a:latin typeface="Calibri" panose="020F0502020204030204" pitchFamily="34" charset="0"/>
                <a:ea typeface="新細明體" panose="02020500000000000000" pitchFamily="18" charset="-120"/>
              </a:defRPr>
            </a:lvl2pPr>
            <a:lvl3pPr marL="1143000" indent="-228600">
              <a:defRPr kumimoji="1">
                <a:solidFill>
                  <a:schemeClr val="tx1"/>
                </a:solidFill>
                <a:latin typeface="Calibri" panose="020F0502020204030204" pitchFamily="34" charset="0"/>
                <a:ea typeface="新細明體" panose="02020500000000000000" pitchFamily="18" charset="-120"/>
              </a:defRPr>
            </a:lvl3pPr>
            <a:lvl4pPr marL="1600200" indent="-228600">
              <a:defRPr kumimoji="1">
                <a:solidFill>
                  <a:schemeClr val="tx1"/>
                </a:solidFill>
                <a:latin typeface="Calibri" panose="020F0502020204030204" pitchFamily="34" charset="0"/>
                <a:ea typeface="新細明體" panose="02020500000000000000" pitchFamily="18" charset="-120"/>
              </a:defRPr>
            </a:lvl4pPr>
            <a:lvl5pPr marL="2057400" indent="-228600">
              <a:defRPr kumimoji="1">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新細明體" panose="02020500000000000000" pitchFamily="18" charset="-120"/>
              </a:defRPr>
            </a:lvl9pPr>
          </a:lstStyle>
          <a:p>
            <a:pPr algn="r" eaLnBrk="0" fontAlgn="base" hangingPunct="0">
              <a:spcBef>
                <a:spcPct val="0"/>
              </a:spcBef>
              <a:spcAft>
                <a:spcPct val="0"/>
              </a:spcAft>
              <a:defRPr/>
            </a:pPr>
            <a:fld id="{82D372E8-9A81-4BF7-A516-135D0B3F18A0}" type="slidenum">
              <a:rPr kumimoji="0" lang="zh-TW" altLang="en-US" sz="1050" b="1" smtClean="0">
                <a:solidFill>
                  <a:srgbClr val="000000"/>
                </a:solidFill>
                <a:latin typeface="Arial" panose="020B0604020202020204" pitchFamily="34" charset="0"/>
                <a:ea typeface="標楷體" panose="03000509000000000000" pitchFamily="65" charset="-120"/>
              </a:rPr>
              <a:pPr algn="r" eaLnBrk="0" fontAlgn="base" hangingPunct="0">
                <a:spcBef>
                  <a:spcPct val="0"/>
                </a:spcBef>
                <a:spcAft>
                  <a:spcPct val="0"/>
                </a:spcAft>
                <a:defRPr/>
              </a:pPr>
              <a:t>‹#›</a:t>
            </a:fld>
            <a:endParaRPr kumimoji="0" lang="en-US" altLang="zh-TW" sz="1050" b="1">
              <a:solidFill>
                <a:srgbClr val="000000"/>
              </a:solidFill>
              <a:latin typeface="Arial" panose="020B0604020202020204" pitchFamily="34" charset="0"/>
              <a:ea typeface="標楷體" panose="03000509000000000000" pitchFamily="65" charset="-120"/>
            </a:endParaRPr>
          </a:p>
        </p:txBody>
      </p:sp>
    </p:spTree>
    <p:extLst>
      <p:ext uri="{BB962C8B-B14F-4D97-AF65-F5344CB8AC3E}">
        <p14:creationId xmlns:p14="http://schemas.microsoft.com/office/powerpoint/2010/main" val="1393470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ctr" rtl="0" eaLnBrk="1" fontAlgn="base" hangingPunct="1">
        <a:spcBef>
          <a:spcPct val="0"/>
        </a:spcBef>
        <a:spcAft>
          <a:spcPct val="0"/>
        </a:spcAft>
        <a:defRPr kumimoji="1" sz="3300">
          <a:solidFill>
            <a:schemeClr val="tx2"/>
          </a:solidFill>
          <a:latin typeface="+mj-lt"/>
          <a:ea typeface="+mj-ea"/>
          <a:cs typeface="+mj-cs"/>
        </a:defRPr>
      </a:lvl1pPr>
      <a:lvl2pPr algn="ctr" rtl="0" eaLnBrk="1" fontAlgn="base" hangingPunct="1">
        <a:spcBef>
          <a:spcPct val="0"/>
        </a:spcBef>
        <a:spcAft>
          <a:spcPct val="0"/>
        </a:spcAft>
        <a:defRPr kumimoji="1" sz="3300">
          <a:solidFill>
            <a:schemeClr val="tx2"/>
          </a:solidFill>
          <a:latin typeface="Arial" charset="0"/>
          <a:ea typeface="新細明體" charset="-120"/>
        </a:defRPr>
      </a:lvl2pPr>
      <a:lvl3pPr algn="ctr" rtl="0" eaLnBrk="1" fontAlgn="base" hangingPunct="1">
        <a:spcBef>
          <a:spcPct val="0"/>
        </a:spcBef>
        <a:spcAft>
          <a:spcPct val="0"/>
        </a:spcAft>
        <a:defRPr kumimoji="1" sz="3300">
          <a:solidFill>
            <a:schemeClr val="tx2"/>
          </a:solidFill>
          <a:latin typeface="Arial" charset="0"/>
          <a:ea typeface="新細明體" charset="-120"/>
        </a:defRPr>
      </a:lvl3pPr>
      <a:lvl4pPr algn="ctr" rtl="0" eaLnBrk="1" fontAlgn="base" hangingPunct="1">
        <a:spcBef>
          <a:spcPct val="0"/>
        </a:spcBef>
        <a:spcAft>
          <a:spcPct val="0"/>
        </a:spcAft>
        <a:defRPr kumimoji="1" sz="3300">
          <a:solidFill>
            <a:schemeClr val="tx2"/>
          </a:solidFill>
          <a:latin typeface="Arial" charset="0"/>
          <a:ea typeface="新細明體" charset="-120"/>
        </a:defRPr>
      </a:lvl4pPr>
      <a:lvl5pPr algn="ctr" rtl="0" eaLnBrk="1" fontAlgn="base" hangingPunct="1">
        <a:spcBef>
          <a:spcPct val="0"/>
        </a:spcBef>
        <a:spcAft>
          <a:spcPct val="0"/>
        </a:spcAft>
        <a:defRPr kumimoji="1" sz="3300">
          <a:solidFill>
            <a:schemeClr val="tx2"/>
          </a:solidFill>
          <a:latin typeface="Arial" charset="0"/>
          <a:ea typeface="新細明體" charset="-120"/>
        </a:defRPr>
      </a:lvl5pPr>
      <a:lvl6pPr marL="342900" algn="ctr" rtl="0" eaLnBrk="1" fontAlgn="base" hangingPunct="1">
        <a:spcBef>
          <a:spcPct val="0"/>
        </a:spcBef>
        <a:spcAft>
          <a:spcPct val="0"/>
        </a:spcAft>
        <a:defRPr kumimoji="1" sz="3300">
          <a:solidFill>
            <a:schemeClr val="tx2"/>
          </a:solidFill>
          <a:latin typeface="Arial" charset="0"/>
          <a:ea typeface="新細明體" charset="-120"/>
        </a:defRPr>
      </a:lvl6pPr>
      <a:lvl7pPr marL="685800" algn="ctr" rtl="0" eaLnBrk="1" fontAlgn="base" hangingPunct="1">
        <a:spcBef>
          <a:spcPct val="0"/>
        </a:spcBef>
        <a:spcAft>
          <a:spcPct val="0"/>
        </a:spcAft>
        <a:defRPr kumimoji="1" sz="3300">
          <a:solidFill>
            <a:schemeClr val="tx2"/>
          </a:solidFill>
          <a:latin typeface="Arial" charset="0"/>
          <a:ea typeface="新細明體" charset="-120"/>
        </a:defRPr>
      </a:lvl7pPr>
      <a:lvl8pPr marL="1028700" algn="ctr" rtl="0" eaLnBrk="1" fontAlgn="base" hangingPunct="1">
        <a:spcBef>
          <a:spcPct val="0"/>
        </a:spcBef>
        <a:spcAft>
          <a:spcPct val="0"/>
        </a:spcAft>
        <a:defRPr kumimoji="1" sz="3300">
          <a:solidFill>
            <a:schemeClr val="tx2"/>
          </a:solidFill>
          <a:latin typeface="Arial" charset="0"/>
          <a:ea typeface="新細明體" charset="-120"/>
        </a:defRPr>
      </a:lvl8pPr>
      <a:lvl9pPr marL="1371600" algn="ctr" rtl="0" eaLnBrk="1" fontAlgn="base" hangingPunct="1">
        <a:spcBef>
          <a:spcPct val="0"/>
        </a:spcBef>
        <a:spcAft>
          <a:spcPct val="0"/>
        </a:spcAft>
        <a:defRPr kumimoji="1" sz="3300">
          <a:solidFill>
            <a:schemeClr val="tx2"/>
          </a:solidFill>
          <a:latin typeface="Arial" charset="0"/>
          <a:ea typeface="新細明體" charset="-120"/>
        </a:defRPr>
      </a:lvl9pPr>
    </p:titleStyle>
    <p:bodyStyle>
      <a:lvl1pPr marL="257175" indent="-257175" algn="l" rtl="0" eaLnBrk="1" fontAlgn="base" hangingPunct="1">
        <a:spcBef>
          <a:spcPct val="20000"/>
        </a:spcBef>
        <a:spcAft>
          <a:spcPct val="0"/>
        </a:spcAft>
        <a:buClr>
          <a:srgbClr val="77A978"/>
        </a:buClr>
        <a:buFont typeface="Wingdings" panose="05000000000000000000" pitchFamily="2" charset="2"/>
        <a:buChar char="n"/>
        <a:defRPr sz="1800" b="1">
          <a:solidFill>
            <a:srgbClr val="4D4D4D"/>
          </a:solidFill>
          <a:latin typeface="+mn-lt"/>
          <a:ea typeface="+mn-ea"/>
          <a:cs typeface="+mn-cs"/>
        </a:defRPr>
      </a:lvl1pPr>
      <a:lvl2pPr marL="557213" indent="-214313" algn="l" rtl="0" eaLnBrk="1" fontAlgn="base" hangingPunct="1">
        <a:spcBef>
          <a:spcPct val="20000"/>
        </a:spcBef>
        <a:spcAft>
          <a:spcPct val="0"/>
        </a:spcAft>
        <a:buChar char="–"/>
        <a:defRPr kumimoji="1" sz="2100">
          <a:solidFill>
            <a:schemeClr val="tx1"/>
          </a:solidFill>
          <a:latin typeface="+mj-lt"/>
          <a:ea typeface="+mj-ea"/>
          <a:cs typeface="+mn-cs"/>
        </a:defRPr>
      </a:lvl2pPr>
      <a:lvl3pPr marL="857250" indent="-171450" algn="l" rtl="0" eaLnBrk="1" fontAlgn="base" hangingPunct="1">
        <a:spcBef>
          <a:spcPct val="20000"/>
        </a:spcBef>
        <a:spcAft>
          <a:spcPct val="0"/>
        </a:spcAft>
        <a:buChar char="•"/>
        <a:defRPr kumimoji="1" sz="1800">
          <a:solidFill>
            <a:schemeClr val="tx1"/>
          </a:solidFill>
          <a:latin typeface="+mj-lt"/>
          <a:ea typeface="+mj-ea"/>
          <a:cs typeface="+mn-cs"/>
        </a:defRPr>
      </a:lvl3pPr>
      <a:lvl4pPr marL="1200150" indent="-171450" algn="l" rtl="0" eaLnBrk="1" fontAlgn="base" hangingPunct="1">
        <a:spcBef>
          <a:spcPct val="20000"/>
        </a:spcBef>
        <a:spcAft>
          <a:spcPct val="0"/>
        </a:spcAft>
        <a:buChar char="–"/>
        <a:defRPr kumimoji="1" sz="1500">
          <a:solidFill>
            <a:schemeClr val="tx1"/>
          </a:solidFill>
          <a:latin typeface="+mj-lt"/>
          <a:ea typeface="+mj-ea"/>
          <a:cs typeface="+mn-cs"/>
        </a:defRPr>
      </a:lvl4pPr>
      <a:lvl5pPr marL="1543050" indent="-171450" algn="l" rtl="0" eaLnBrk="1" fontAlgn="base" hangingPunct="1">
        <a:spcBef>
          <a:spcPct val="20000"/>
        </a:spcBef>
        <a:spcAft>
          <a:spcPct val="0"/>
        </a:spcAft>
        <a:buChar char="»"/>
        <a:defRPr kumimoji="1" sz="1500">
          <a:solidFill>
            <a:schemeClr val="tx1"/>
          </a:solidFill>
          <a:latin typeface="+mj-lt"/>
          <a:ea typeface="+mj-ea"/>
          <a:cs typeface="+mn-cs"/>
        </a:defRPr>
      </a:lvl5pPr>
      <a:lvl6pPr marL="1885950" indent="-171450" algn="l" rtl="0" eaLnBrk="1" fontAlgn="base" hangingPunct="1">
        <a:spcBef>
          <a:spcPct val="20000"/>
        </a:spcBef>
        <a:spcAft>
          <a:spcPct val="0"/>
        </a:spcAft>
        <a:buChar char="»"/>
        <a:defRPr kumimoji="1" sz="1500">
          <a:solidFill>
            <a:schemeClr val="tx1"/>
          </a:solidFill>
          <a:latin typeface="+mj-lt"/>
          <a:ea typeface="+mj-ea"/>
          <a:cs typeface="+mn-cs"/>
        </a:defRPr>
      </a:lvl6pPr>
      <a:lvl7pPr marL="2228850" indent="-171450" algn="l" rtl="0" eaLnBrk="1" fontAlgn="base" hangingPunct="1">
        <a:spcBef>
          <a:spcPct val="20000"/>
        </a:spcBef>
        <a:spcAft>
          <a:spcPct val="0"/>
        </a:spcAft>
        <a:buChar char="»"/>
        <a:defRPr kumimoji="1" sz="1500">
          <a:solidFill>
            <a:schemeClr val="tx1"/>
          </a:solidFill>
          <a:latin typeface="+mj-lt"/>
          <a:ea typeface="+mj-ea"/>
          <a:cs typeface="+mn-cs"/>
        </a:defRPr>
      </a:lvl7pPr>
      <a:lvl8pPr marL="2571750" indent="-171450" algn="l" rtl="0" eaLnBrk="1" fontAlgn="base" hangingPunct="1">
        <a:spcBef>
          <a:spcPct val="20000"/>
        </a:spcBef>
        <a:spcAft>
          <a:spcPct val="0"/>
        </a:spcAft>
        <a:buChar char="»"/>
        <a:defRPr kumimoji="1" sz="1500">
          <a:solidFill>
            <a:schemeClr val="tx1"/>
          </a:solidFill>
          <a:latin typeface="+mj-lt"/>
          <a:ea typeface="+mj-ea"/>
          <a:cs typeface="+mn-cs"/>
        </a:defRPr>
      </a:lvl8pPr>
      <a:lvl9pPr marL="2914650" indent="-171450" algn="l" rtl="0" eaLnBrk="1" fontAlgn="base" hangingPunct="1">
        <a:spcBef>
          <a:spcPct val="20000"/>
        </a:spcBef>
        <a:spcAft>
          <a:spcPct val="0"/>
        </a:spcAft>
        <a:buChar char="»"/>
        <a:defRPr kumimoji="1" sz="1500">
          <a:solidFill>
            <a:schemeClr val="tx1"/>
          </a:solidFill>
          <a:latin typeface="+mj-lt"/>
          <a:ea typeface="+mj-ea"/>
          <a:cs typeface="+mn-cs"/>
        </a:defRPr>
      </a:lvl9pPr>
    </p:bodyStyle>
    <p:other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chart" Target="../charts/chart5.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chart" Target="../charts/chart7.xml"/><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7.jpeg"/><Relationship Id="rId4" Type="http://schemas.openxmlformats.org/officeDocument/2006/relationships/image" Target="../media/image6.emf"/></Relationships>
</file>

<file path=ppt/slides/_rels/slide1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5.jpeg"/><Relationship Id="rId7"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7.jpeg"/><Relationship Id="rId4" Type="http://schemas.openxmlformats.org/officeDocument/2006/relationships/image" Target="../media/image6.emf"/><Relationship Id="rId9"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7.jpeg"/><Relationship Id="rId4" Type="http://schemas.openxmlformats.org/officeDocument/2006/relationships/image" Target="../media/image6.emf"/></Relationships>
</file>

<file path=ppt/slides/_rels/slide21.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5.jpeg"/><Relationship Id="rId7"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1.jpg"/><Relationship Id="rId5" Type="http://schemas.openxmlformats.org/officeDocument/2006/relationships/image" Target="../media/image7.jpeg"/><Relationship Id="rId4" Type="http://schemas.openxmlformats.org/officeDocument/2006/relationships/image" Target="../media/image6.emf"/><Relationship Id="rId9"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7.jpeg"/><Relationship Id="rId4" Type="http://schemas.openxmlformats.org/officeDocument/2006/relationships/image" Target="../media/image6.emf"/></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7.jpeg"/><Relationship Id="rId4" Type="http://schemas.openxmlformats.org/officeDocument/2006/relationships/image" Target="../media/image6.emf"/></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7.jpeg"/><Relationship Id="rId4" Type="http://schemas.openxmlformats.org/officeDocument/2006/relationships/image" Target="../media/image6.emf"/></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2.emf"/><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1.emf"/><Relationship Id="rId5" Type="http://schemas.openxmlformats.org/officeDocument/2006/relationships/image" Target="../media/image7.jpeg"/><Relationship Id="rId4" Type="http://schemas.openxmlformats.org/officeDocument/2006/relationships/image" Target="../media/image6.emf"/></Relationships>
</file>

<file path=ppt/slides/_rels/slide26.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5.jpeg"/><Relationship Id="rId7"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7.jpeg"/><Relationship Id="rId4" Type="http://schemas.openxmlformats.org/officeDocument/2006/relationships/image" Target="../media/image6.emf"/></Relationships>
</file>

<file path=ppt/slides/_rels/slide2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jpeg"/><Relationship Id="rId7"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7.jpeg"/><Relationship Id="rId4" Type="http://schemas.openxmlformats.org/officeDocument/2006/relationships/image" Target="../media/image6.emf"/></Relationships>
</file>

<file path=ppt/slides/_rels/slide28.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5.jpeg"/><Relationship Id="rId7"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7.jpeg"/><Relationship Id="rId4" Type="http://schemas.openxmlformats.org/officeDocument/2006/relationships/image" Target="../media/image6.emf"/></Relationships>
</file>

<file path=ppt/slides/_rels/slide29.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5.jpeg"/><Relationship Id="rId7" Type="http://schemas.openxmlformats.org/officeDocument/2006/relationships/image" Target="../media/image43.png"/><Relationship Id="rId12"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42.jpeg"/><Relationship Id="rId11" Type="http://schemas.openxmlformats.org/officeDocument/2006/relationships/image" Target="../media/image46.png"/><Relationship Id="rId5" Type="http://schemas.openxmlformats.org/officeDocument/2006/relationships/image" Target="../media/image7.jpeg"/><Relationship Id="rId10" Type="http://schemas.microsoft.com/office/2007/relationships/hdphoto" Target="../media/hdphoto1.wdp"/><Relationship Id="rId4" Type="http://schemas.openxmlformats.org/officeDocument/2006/relationships/image" Target="../media/image6.emf"/><Relationship Id="rId9" Type="http://schemas.openxmlformats.org/officeDocument/2006/relationships/image" Target="../media/image45.png"/></Relationships>
</file>

<file path=ppt/slides/_rels/slide3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jpeg"/><Relationship Id="rId7" Type="http://schemas.openxmlformats.org/officeDocument/2006/relationships/image" Target="../media/image49.jp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8.jpg"/><Relationship Id="rId5" Type="http://schemas.openxmlformats.org/officeDocument/2006/relationships/image" Target="../media/image7.jpeg"/><Relationship Id="rId4" Type="http://schemas.openxmlformats.org/officeDocument/2006/relationships/image" Target="../media/image6.emf"/></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emf"/></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51.jpg"/><Relationship Id="rId5" Type="http://schemas.openxmlformats.org/officeDocument/2006/relationships/image" Target="../media/image7.jpeg"/><Relationship Id="rId4" Type="http://schemas.openxmlformats.org/officeDocument/2006/relationships/image" Target="../media/image6.emf"/></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52.jpg"/><Relationship Id="rId5" Type="http://schemas.openxmlformats.org/officeDocument/2006/relationships/image" Target="../media/image7.jpeg"/><Relationship Id="rId4" Type="http://schemas.openxmlformats.org/officeDocument/2006/relationships/image" Target="../media/image6.emf"/></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53.jpg"/><Relationship Id="rId5" Type="http://schemas.openxmlformats.org/officeDocument/2006/relationships/image" Target="../media/image7.jpeg"/><Relationship Id="rId4" Type="http://schemas.openxmlformats.org/officeDocument/2006/relationships/image" Target="../media/image6.emf"/></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23226" y="0"/>
            <a:ext cx="9167226" cy="6907103"/>
          </a:xfrm>
          <a:prstGeom prst="rect">
            <a:avLst/>
          </a:prstGeom>
        </p:spPr>
      </p:pic>
      <p:sp>
        <p:nvSpPr>
          <p:cNvPr id="6" name="矩形 5"/>
          <p:cNvSpPr/>
          <p:nvPr/>
        </p:nvSpPr>
        <p:spPr>
          <a:xfrm>
            <a:off x="899592" y="3789040"/>
            <a:ext cx="7776864" cy="1938992"/>
          </a:xfrm>
          <a:prstGeom prst="rect">
            <a:avLst/>
          </a:prstGeom>
        </p:spPr>
        <p:txBody>
          <a:bodyPr wrap="square">
            <a:spAutoFit/>
          </a:bodyPr>
          <a:lstStyle/>
          <a:p>
            <a:pPr algn="ctr"/>
            <a:r>
              <a:rPr lang="en-US" altLang="zh-TW" sz="3200" b="1" dirty="0">
                <a:solidFill>
                  <a:schemeClr val="bg1"/>
                </a:solidFill>
                <a:latin typeface="微軟正黑體" panose="020B0604030504040204" pitchFamily="34" charset="-120"/>
                <a:ea typeface="微軟正黑體" panose="020B0604030504040204" pitchFamily="34" charset="-120"/>
                <a:cs typeface="華康中黑體"/>
              </a:rPr>
              <a:t>114</a:t>
            </a:r>
            <a:r>
              <a:rPr lang="zh-TW" altLang="en-US" sz="3200" b="1" dirty="0">
                <a:solidFill>
                  <a:schemeClr val="bg1"/>
                </a:solidFill>
                <a:latin typeface="微軟正黑體" panose="020B0604030504040204" pitchFamily="34" charset="-120"/>
                <a:ea typeface="微軟正黑體" panose="020B0604030504040204" pitchFamily="34" charset="-120"/>
                <a:cs typeface="華康中黑體"/>
              </a:rPr>
              <a:t>年度第</a:t>
            </a:r>
            <a:r>
              <a:rPr lang="en-US" altLang="zh-TW" sz="3200" b="1" dirty="0">
                <a:solidFill>
                  <a:schemeClr val="bg1"/>
                </a:solidFill>
                <a:latin typeface="微軟正黑體" panose="020B0604030504040204" pitchFamily="34" charset="-120"/>
                <a:ea typeface="微軟正黑體" panose="020B0604030504040204" pitchFamily="34" charset="-120"/>
                <a:cs typeface="華康中黑體"/>
              </a:rPr>
              <a:t>1</a:t>
            </a:r>
            <a:r>
              <a:rPr lang="zh-TW" altLang="en-US" sz="3200" b="1" dirty="0">
                <a:solidFill>
                  <a:schemeClr val="bg1"/>
                </a:solidFill>
                <a:latin typeface="微軟正黑體" panose="020B0604030504040204" pitchFamily="34" charset="-120"/>
                <a:ea typeface="微軟正黑體" panose="020B0604030504040204" pitchFamily="34" charset="-120"/>
                <a:cs typeface="華康中黑體"/>
              </a:rPr>
              <a:t>次節約能源推動委員會議</a:t>
            </a:r>
            <a:endParaRPr lang="en-US" altLang="zh-TW" sz="3200" b="1" dirty="0">
              <a:solidFill>
                <a:schemeClr val="bg1"/>
              </a:solidFill>
              <a:latin typeface="微軟正黑體" panose="020B0604030504040204" pitchFamily="34" charset="-120"/>
              <a:ea typeface="微軟正黑體" panose="020B0604030504040204" pitchFamily="34" charset="-120"/>
              <a:cs typeface="華康中黑體"/>
            </a:endParaRPr>
          </a:p>
          <a:p>
            <a:pPr algn="ctr"/>
            <a:endParaRPr lang="en-US" altLang="zh-TW" sz="1600" dirty="0">
              <a:solidFill>
                <a:schemeClr val="bg1"/>
              </a:solidFill>
              <a:latin typeface="微軟正黑體" pitchFamily="34" charset="-120"/>
              <a:ea typeface="微軟正黑體" pitchFamily="34" charset="-120"/>
            </a:endParaRPr>
          </a:p>
          <a:p>
            <a:pPr algn="ctr"/>
            <a:endParaRPr lang="en-US" altLang="zh-TW" sz="2000" dirty="0">
              <a:solidFill>
                <a:schemeClr val="bg1"/>
              </a:solidFill>
              <a:latin typeface="微軟正黑體" pitchFamily="34" charset="-120"/>
              <a:ea typeface="微軟正黑體" pitchFamily="34" charset="-120"/>
            </a:endParaRPr>
          </a:p>
          <a:p>
            <a:pPr algn="ctr"/>
            <a:endParaRPr lang="en-US" altLang="zh-TW" sz="2000" dirty="0">
              <a:solidFill>
                <a:schemeClr val="bg1"/>
              </a:solidFill>
              <a:latin typeface="微軟正黑體" pitchFamily="34" charset="-120"/>
              <a:ea typeface="微軟正黑體" pitchFamily="34" charset="-120"/>
            </a:endParaRPr>
          </a:p>
          <a:p>
            <a:pPr algn="ctr"/>
            <a:r>
              <a:rPr lang="zh-TW" altLang="en-US" sz="3200" dirty="0">
                <a:solidFill>
                  <a:schemeClr val="bg1"/>
                </a:solidFill>
                <a:latin typeface="微軟正黑體" panose="020B0604030504040204" pitchFamily="34" charset="-120"/>
                <a:ea typeface="微軟正黑體" panose="020B0604030504040204" pitchFamily="34" charset="-120"/>
              </a:rPr>
              <a:t>業務單位：總務處 </a:t>
            </a:r>
            <a:r>
              <a:rPr lang="en-US" altLang="zh-TW" sz="3200" dirty="0">
                <a:solidFill>
                  <a:schemeClr val="bg1"/>
                </a:solidFill>
                <a:latin typeface="微軟正黑體" panose="020B0604030504040204" pitchFamily="34" charset="-120"/>
                <a:ea typeface="微軟正黑體" panose="020B0604030504040204" pitchFamily="34" charset="-120"/>
              </a:rPr>
              <a:t>‧</a:t>
            </a:r>
            <a:r>
              <a:rPr lang="zh-TW" altLang="en-US" sz="3200" dirty="0">
                <a:solidFill>
                  <a:schemeClr val="bg1"/>
                </a:solidFill>
                <a:latin typeface="微軟正黑體" panose="020B0604030504040204" pitchFamily="34" charset="-120"/>
                <a:ea typeface="微軟正黑體" panose="020B0604030504040204" pitchFamily="34" charset="-120"/>
              </a:rPr>
              <a:t> 營繕組</a:t>
            </a:r>
            <a:r>
              <a:rPr lang="en-US" altLang="zh-TW" sz="3200" dirty="0">
                <a:solidFill>
                  <a:schemeClr val="bg1"/>
                </a:solidFill>
                <a:latin typeface="微軟正黑體" panose="020B0604030504040204" pitchFamily="34" charset="-120"/>
                <a:ea typeface="微軟正黑體" panose="020B0604030504040204" pitchFamily="34" charset="-120"/>
              </a:rPr>
              <a:t>                                        </a:t>
            </a:r>
            <a:endParaRPr lang="zh-TW" altLang="en-US" sz="3200" dirty="0">
              <a:solidFill>
                <a:schemeClr val="bg1"/>
              </a:solidFill>
              <a:latin typeface="微軟正黑體" panose="020B0604030504040204" pitchFamily="34" charset="-120"/>
              <a:ea typeface="微軟正黑體" panose="020B0604030504040204" pitchFamily="34" charset="-120"/>
            </a:endParaRPr>
          </a:p>
        </p:txBody>
      </p:sp>
      <p:sp>
        <p:nvSpPr>
          <p:cNvPr id="3" name="文字方塊 2">
            <a:extLst>
              <a:ext uri="{FF2B5EF4-FFF2-40B4-BE49-F238E27FC236}">
                <a16:creationId xmlns:a16="http://schemas.microsoft.com/office/drawing/2014/main" id="{24564126-BC40-4487-2451-302F0C800975}"/>
              </a:ext>
            </a:extLst>
          </p:cNvPr>
          <p:cNvSpPr txBox="1"/>
          <p:nvPr/>
        </p:nvSpPr>
        <p:spPr>
          <a:xfrm>
            <a:off x="7334266" y="6260291"/>
            <a:ext cx="1789856" cy="369332"/>
          </a:xfrm>
          <a:prstGeom prst="rect">
            <a:avLst/>
          </a:prstGeom>
          <a:noFill/>
        </p:spPr>
        <p:txBody>
          <a:bodyPr wrap="square" rtlCol="0">
            <a:spAutoFit/>
          </a:bodyPr>
          <a:lstStyle/>
          <a:p>
            <a:r>
              <a:rPr lang="en-US" altLang="zh-TW" dirty="0">
                <a:solidFill>
                  <a:schemeClr val="bg1"/>
                </a:solidFill>
              </a:rPr>
              <a:t>114</a:t>
            </a:r>
            <a:r>
              <a:rPr lang="zh-TW" altLang="en-US" dirty="0">
                <a:solidFill>
                  <a:schemeClr val="bg1"/>
                </a:solidFill>
              </a:rPr>
              <a:t>年</a:t>
            </a:r>
            <a:r>
              <a:rPr lang="en-US" altLang="zh-TW" dirty="0">
                <a:solidFill>
                  <a:schemeClr val="bg1"/>
                </a:solidFill>
              </a:rPr>
              <a:t>12</a:t>
            </a:r>
            <a:r>
              <a:rPr lang="zh-TW" altLang="en-US" dirty="0">
                <a:solidFill>
                  <a:schemeClr val="bg1"/>
                </a:solidFill>
              </a:rPr>
              <a:t>月</a:t>
            </a:r>
            <a:r>
              <a:rPr lang="en-US" altLang="zh-TW" dirty="0">
                <a:solidFill>
                  <a:schemeClr val="bg1"/>
                </a:solidFill>
              </a:rPr>
              <a:t>23</a:t>
            </a:r>
            <a:r>
              <a:rPr lang="zh-TW" altLang="en-US" dirty="0">
                <a:solidFill>
                  <a:schemeClr val="bg1"/>
                </a:solidFill>
              </a:rPr>
              <a:t>日</a:t>
            </a:r>
          </a:p>
        </p:txBody>
      </p:sp>
      <p:sp>
        <p:nvSpPr>
          <p:cNvPr id="4" name="投影片編號版面配置區 3">
            <a:extLst>
              <a:ext uri="{FF2B5EF4-FFF2-40B4-BE49-F238E27FC236}">
                <a16:creationId xmlns:a16="http://schemas.microsoft.com/office/drawing/2014/main" id="{18818A66-7659-7282-679D-E2A3E1E19651}"/>
              </a:ext>
            </a:extLst>
          </p:cNvPr>
          <p:cNvSpPr>
            <a:spLocks noGrp="1"/>
          </p:cNvSpPr>
          <p:nvPr>
            <p:ph type="sldNum" sz="quarter" idx="12"/>
          </p:nvPr>
        </p:nvSpPr>
        <p:spPr/>
        <p:txBody>
          <a:bodyPr/>
          <a:lstStyle/>
          <a:p>
            <a:fld id="{DBEDC8D0-E187-4214-AD4B-4EBE0301AF01}" type="slidenum">
              <a:rPr lang="zh-TW" altLang="en-US" smtClean="0"/>
              <a:pPr/>
              <a:t>1</a:t>
            </a:fld>
            <a:endParaRPr lang="zh-TW"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5628"/>
            <a:ext cx="9167225" cy="6907103"/>
          </a:xfrm>
          <a:prstGeom prst="rect">
            <a:avLst/>
          </a:prstGeom>
        </p:spPr>
      </p:pic>
      <p:sp>
        <p:nvSpPr>
          <p:cNvPr id="10" name="標題 1"/>
          <p:cNvSpPr txBox="1">
            <a:spLocks/>
          </p:cNvSpPr>
          <p:nvPr/>
        </p:nvSpPr>
        <p:spPr>
          <a:xfrm>
            <a:off x="2123728" y="0"/>
            <a:ext cx="5910262" cy="72008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50000"/>
              </a:lnSpc>
            </a:pPr>
            <a:r>
              <a:rPr lang="zh-TW" altLang="en-US" sz="4000" b="1" dirty="0">
                <a:solidFill>
                  <a:schemeClr val="bg1"/>
                </a:solidFill>
                <a:latin typeface="微軟正黑體" panose="020B0604030504040204" pitchFamily="34" charset="-120"/>
                <a:ea typeface="微軟正黑體" panose="020B0604030504040204" pitchFamily="34" charset="-120"/>
              </a:rPr>
              <a:t>議  程</a:t>
            </a:r>
          </a:p>
        </p:txBody>
      </p:sp>
      <p:sp>
        <p:nvSpPr>
          <p:cNvPr id="6" name="標題 1"/>
          <p:cNvSpPr txBox="1">
            <a:spLocks/>
          </p:cNvSpPr>
          <p:nvPr/>
        </p:nvSpPr>
        <p:spPr>
          <a:xfrm>
            <a:off x="179512" y="2060848"/>
            <a:ext cx="8352928" cy="39604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4000"/>
              </a:lnSpc>
            </a:pPr>
            <a:endParaRPr lang="en-US" altLang="zh-TW" sz="2800" b="1" dirty="0">
              <a:latin typeface="微軟正黑體" panose="020B0604030504040204" pitchFamily="34" charset="-120"/>
              <a:ea typeface="微軟正黑體" panose="020B0604030504040204" pitchFamily="34" charset="-120"/>
            </a:endParaRPr>
          </a:p>
          <a:p>
            <a:pPr algn="l">
              <a:lnSpc>
                <a:spcPct val="150000"/>
              </a:lnSpc>
            </a:pPr>
            <a:r>
              <a:rPr lang="zh-TW" altLang="zh-TW" sz="1800" b="1" dirty="0">
                <a:latin typeface="微軟正黑體" panose="020B0604030504040204" pitchFamily="34" charset="-120"/>
                <a:ea typeface="微軟正黑體" panose="020B0604030504040204" pitchFamily="34" charset="-120"/>
              </a:rPr>
              <a:t>壹、</a:t>
            </a:r>
            <a:r>
              <a:rPr lang="zh-TW" altLang="en-US" sz="1800" b="1" dirty="0">
                <a:latin typeface="微軟正黑體" panose="020B0604030504040204" pitchFamily="34" charset="-120"/>
                <a:ea typeface="微軟正黑體" panose="020B0604030504040204" pitchFamily="34" charset="-120"/>
              </a:rPr>
              <a:t>主席致詞</a:t>
            </a:r>
            <a:endParaRPr lang="en-US" altLang="zh-TW" sz="1800" b="1" dirty="0">
              <a:latin typeface="微軟正黑體" panose="020B0604030504040204" pitchFamily="34" charset="-120"/>
              <a:ea typeface="微軟正黑體" panose="020B0604030504040204" pitchFamily="34" charset="-120"/>
            </a:endParaRPr>
          </a:p>
          <a:p>
            <a:pPr lvl="0" algn="l">
              <a:lnSpc>
                <a:spcPct val="150000"/>
              </a:lnSpc>
            </a:pPr>
            <a:r>
              <a:rPr lang="zh-TW" altLang="en-US" sz="1800" b="1" dirty="0">
                <a:latin typeface="微軟正黑體" panose="020B0604030504040204" pitchFamily="34" charset="-120"/>
                <a:ea typeface="微軟正黑體" panose="020B0604030504040204" pitchFamily="34" charset="-120"/>
              </a:rPr>
              <a:t>貳、</a:t>
            </a:r>
            <a:r>
              <a:rPr lang="zh-TW" altLang="zh-TW" sz="1800" b="1" dirty="0">
                <a:latin typeface="微軟正黑體" panose="020B0604030504040204" pitchFamily="34" charset="-120"/>
                <a:ea typeface="微軟正黑體" panose="020B0604030504040204" pitchFamily="34" charset="-120"/>
              </a:rPr>
              <a:t>報告事項：</a:t>
            </a:r>
            <a:endParaRPr lang="en-US" altLang="zh-TW" sz="1800" b="1" dirty="0">
              <a:latin typeface="微軟正黑體" panose="020B0604030504040204" pitchFamily="34" charset="-120"/>
              <a:ea typeface="微軟正黑體" panose="020B0604030504040204" pitchFamily="34" charset="-120"/>
            </a:endParaRPr>
          </a:p>
          <a:p>
            <a:pPr lvl="0" algn="l">
              <a:lnSpc>
                <a:spcPct val="150000"/>
              </a:lnSpc>
            </a:pPr>
            <a:r>
              <a:rPr lang="zh-TW" altLang="en-US" sz="1800" b="1" dirty="0">
                <a:latin typeface="微軟正黑體" panose="020B0604030504040204" pitchFamily="34" charset="-120"/>
                <a:ea typeface="微軟正黑體" panose="020B0604030504040204" pitchFamily="34" charset="-120"/>
              </a:rPr>
              <a:t>    一</a:t>
            </a:r>
            <a:r>
              <a:rPr lang="zh-TW" altLang="zh-TW" sz="1800" b="1" dirty="0">
                <a:latin typeface="微軟正黑體" panose="020B0604030504040204" pitchFamily="34" charset="-120"/>
                <a:ea typeface="微軟正黑體" panose="020B0604030504040204" pitchFamily="34" charset="-120"/>
              </a:rPr>
              <a:t>、上次會議決議執行情形</a:t>
            </a:r>
            <a:endParaRPr lang="en-US" altLang="zh-TW" sz="1800" b="1" dirty="0">
              <a:latin typeface="微軟正黑體" panose="020B0604030504040204" pitchFamily="34" charset="-120"/>
              <a:ea typeface="微軟正黑體" panose="020B0604030504040204" pitchFamily="34" charset="-120"/>
            </a:endParaRPr>
          </a:p>
          <a:p>
            <a:pPr lvl="0" algn="l">
              <a:lnSpc>
                <a:spcPct val="150000"/>
              </a:lnSpc>
            </a:pPr>
            <a:r>
              <a:rPr lang="zh-TW" altLang="en-US" sz="1800" b="1" dirty="0">
                <a:latin typeface="微軟正黑體" panose="020B0604030504040204" pitchFamily="34" charset="-120"/>
                <a:ea typeface="微軟正黑體" panose="020B0604030504040204" pitchFamily="34" charset="-120"/>
              </a:rPr>
              <a:t>    二、</a:t>
            </a:r>
            <a:r>
              <a:rPr lang="en-US" altLang="zh-TW" sz="1800" b="1" dirty="0">
                <a:latin typeface="微軟正黑體" panose="020B0604030504040204" pitchFamily="34" charset="-120"/>
                <a:ea typeface="微軟正黑體" panose="020B0604030504040204" pitchFamily="34" charset="-120"/>
              </a:rPr>
              <a:t>114</a:t>
            </a:r>
            <a:r>
              <a:rPr lang="zh-TW" altLang="zh-TW" sz="1800" b="1" dirty="0">
                <a:latin typeface="微軟正黑體" panose="020B0604030504040204" pitchFamily="34" charset="-120"/>
                <a:ea typeface="微軟正黑體" panose="020B0604030504040204" pitchFamily="34" charset="-120"/>
              </a:rPr>
              <a:t>年</a:t>
            </a:r>
            <a:r>
              <a:rPr lang="zh-TW" altLang="en-US" sz="1800" b="1" dirty="0">
                <a:latin typeface="微軟正黑體" panose="020B0604030504040204" pitchFamily="34" charset="-120"/>
                <a:ea typeface="微軟正黑體" panose="020B0604030504040204" pitchFamily="34" charset="-120"/>
              </a:rPr>
              <a:t>用電、用水分析</a:t>
            </a:r>
            <a:endParaRPr lang="en-US" altLang="zh-TW" sz="1800" b="1" dirty="0">
              <a:latin typeface="微軟正黑體" panose="020B0604030504040204" pitchFamily="34" charset="-120"/>
              <a:ea typeface="微軟正黑體" panose="020B0604030504040204" pitchFamily="34" charset="-120"/>
            </a:endParaRPr>
          </a:p>
          <a:p>
            <a:pPr lvl="0" algn="l">
              <a:lnSpc>
                <a:spcPct val="150000"/>
              </a:lnSpc>
            </a:pPr>
            <a:r>
              <a:rPr lang="zh-TW" altLang="en-US" sz="1800" b="1" dirty="0">
                <a:latin typeface="微軟正黑體" panose="020B0604030504040204" pitchFamily="34" charset="-120"/>
                <a:ea typeface="微軟正黑體" panose="020B0604030504040204" pitchFamily="34" charset="-120"/>
              </a:rPr>
              <a:t>    三、</a:t>
            </a:r>
            <a:r>
              <a:rPr lang="en-US" altLang="zh-TW" sz="1800" b="1" dirty="0">
                <a:latin typeface="微軟正黑體" panose="020B0604030504040204" pitchFamily="34" charset="-120"/>
                <a:ea typeface="微軟正黑體" panose="020B0604030504040204" pitchFamily="34" charset="-120"/>
              </a:rPr>
              <a:t>114</a:t>
            </a:r>
            <a:r>
              <a:rPr lang="zh-TW" altLang="en-US" sz="1800" b="1" dirty="0">
                <a:latin typeface="微軟正黑體" panose="020B0604030504040204" pitchFamily="34" charset="-120"/>
                <a:ea typeface="微軟正黑體" panose="020B0604030504040204" pitchFamily="34" charset="-120"/>
              </a:rPr>
              <a:t>年節電、節水作為</a:t>
            </a:r>
            <a:endParaRPr lang="en-US" altLang="zh-TW" sz="1800" b="1" dirty="0">
              <a:latin typeface="微軟正黑體" panose="020B0604030504040204" pitchFamily="34" charset="-120"/>
              <a:ea typeface="微軟正黑體" panose="020B0604030504040204" pitchFamily="34" charset="-120"/>
            </a:endParaRPr>
          </a:p>
          <a:p>
            <a:pPr lvl="0" algn="l">
              <a:lnSpc>
                <a:spcPct val="150000"/>
              </a:lnSpc>
            </a:pPr>
            <a:r>
              <a:rPr lang="zh-TW" altLang="en-US" sz="1800" b="1" dirty="0">
                <a:latin typeface="微軟正黑體" panose="020B0604030504040204" pitchFamily="34" charset="-120"/>
                <a:ea typeface="微軟正黑體" panose="020B0604030504040204" pitchFamily="34" charset="-120"/>
              </a:rPr>
              <a:t>參、推動事項</a:t>
            </a:r>
            <a:endParaRPr lang="en-US" altLang="zh-TW" sz="1800" b="1" dirty="0">
              <a:latin typeface="微軟正黑體" panose="020B0604030504040204" pitchFamily="34" charset="-120"/>
              <a:ea typeface="微軟正黑體" panose="020B0604030504040204" pitchFamily="34" charset="-120"/>
            </a:endParaRPr>
          </a:p>
          <a:p>
            <a:pPr lvl="0" algn="l">
              <a:lnSpc>
                <a:spcPct val="150000"/>
              </a:lnSpc>
            </a:pPr>
            <a:r>
              <a:rPr lang="zh-TW" altLang="en-US" sz="1800" b="1" dirty="0">
                <a:latin typeface="微軟正黑體" panose="020B0604030504040204" pitchFamily="34" charset="-120"/>
                <a:ea typeface="微軟正黑體" panose="020B0604030504040204" pitchFamily="34" charset="-120"/>
              </a:rPr>
              <a:t>    一、變電站汰換</a:t>
            </a:r>
            <a:r>
              <a:rPr lang="en-US" altLang="zh-TW" sz="1800" b="1" dirty="0">
                <a:latin typeface="微軟正黑體" panose="020B0604030504040204" pitchFamily="34" charset="-120"/>
                <a:ea typeface="微軟正黑體" panose="020B0604030504040204" pitchFamily="34" charset="-120"/>
              </a:rPr>
              <a:t>-</a:t>
            </a:r>
            <a:r>
              <a:rPr lang="zh-TW" altLang="en-US" sz="1800" b="1" dirty="0">
                <a:latin typeface="微軟正黑體" panose="020B0604030504040204" pitchFamily="34" charset="-120"/>
                <a:ea typeface="微軟正黑體" panose="020B0604030504040204" pitchFamily="34" charset="-120"/>
              </a:rPr>
              <a:t>計算機中心</a:t>
            </a:r>
            <a:endParaRPr lang="en-US" altLang="zh-TW" sz="1800" b="1" dirty="0">
              <a:latin typeface="微軟正黑體" panose="020B0604030504040204" pitchFamily="34" charset="-120"/>
              <a:ea typeface="微軟正黑體" panose="020B0604030504040204" pitchFamily="34" charset="-120"/>
            </a:endParaRPr>
          </a:p>
          <a:p>
            <a:pPr lvl="0" algn="l">
              <a:lnSpc>
                <a:spcPct val="150000"/>
              </a:lnSpc>
            </a:pPr>
            <a:r>
              <a:rPr lang="zh-TW" altLang="en-US" sz="1800" b="1" dirty="0">
                <a:latin typeface="微軟正黑體" panose="020B0604030504040204" pitchFamily="34" charset="-120"/>
                <a:ea typeface="微軟正黑體" panose="020B0604030504040204" pitchFamily="34" charset="-120"/>
              </a:rPr>
              <a:t>    二、格致廳中央空調汰換</a:t>
            </a:r>
            <a:endParaRPr lang="en-US" altLang="zh-TW" sz="1800" b="1" dirty="0">
              <a:latin typeface="微軟正黑體" panose="020B0604030504040204" pitchFamily="34" charset="-120"/>
              <a:ea typeface="微軟正黑體" panose="020B0604030504040204" pitchFamily="34" charset="-120"/>
            </a:endParaRPr>
          </a:p>
          <a:p>
            <a:pPr lvl="0" algn="l">
              <a:lnSpc>
                <a:spcPct val="150000"/>
              </a:lnSpc>
            </a:pPr>
            <a:r>
              <a:rPr lang="zh-TW" altLang="en-US" sz="1800" b="1" dirty="0">
                <a:latin typeface="微軟正黑體" panose="020B0604030504040204" pitchFamily="34" charset="-120"/>
                <a:ea typeface="微軟正黑體" panose="020B0604030504040204" pitchFamily="34" charset="-120"/>
              </a:rPr>
              <a:t>    三、勝利校區雨水貯留系統</a:t>
            </a:r>
            <a:endParaRPr lang="en-US" altLang="zh-TW" sz="1800" b="1" dirty="0">
              <a:latin typeface="微軟正黑體" panose="020B0604030504040204" pitchFamily="34" charset="-120"/>
              <a:ea typeface="微軟正黑體" panose="020B0604030504040204" pitchFamily="34" charset="-120"/>
            </a:endParaRPr>
          </a:p>
          <a:p>
            <a:pPr algn="l">
              <a:lnSpc>
                <a:spcPct val="150000"/>
              </a:lnSpc>
            </a:pPr>
            <a:r>
              <a:rPr lang="zh-TW" altLang="en-US" sz="1800" b="1" dirty="0">
                <a:latin typeface="微軟正黑體" panose="020B0604030504040204" pitchFamily="34" charset="-120"/>
                <a:ea typeface="微軟正黑體" panose="020B0604030504040204" pitchFamily="34" charset="-120"/>
              </a:rPr>
              <a:t>肆、臨時動議</a:t>
            </a:r>
            <a:endParaRPr lang="en-US" altLang="zh-TW" sz="1800" b="1" dirty="0">
              <a:latin typeface="微軟正黑體" panose="020B0604030504040204" pitchFamily="34" charset="-120"/>
              <a:ea typeface="微軟正黑體" panose="020B0604030504040204" pitchFamily="34" charset="-120"/>
            </a:endParaRPr>
          </a:p>
          <a:p>
            <a:pPr lvl="0" algn="l">
              <a:lnSpc>
                <a:spcPct val="150000"/>
              </a:lnSpc>
            </a:pPr>
            <a:r>
              <a:rPr lang="zh-TW" altLang="en-US" sz="1800" b="1" dirty="0">
                <a:latin typeface="微軟正黑體" panose="020B0604030504040204" pitchFamily="34" charset="-120"/>
                <a:ea typeface="微軟正黑體" panose="020B0604030504040204" pitchFamily="34" charset="-120"/>
              </a:rPr>
              <a:t>伍</a:t>
            </a:r>
            <a:r>
              <a:rPr lang="zh-TW" altLang="zh-TW" sz="1800" b="1" dirty="0">
                <a:latin typeface="微軟正黑體" panose="020B0604030504040204" pitchFamily="34" charset="-120"/>
                <a:ea typeface="微軟正黑體" panose="020B0604030504040204" pitchFamily="34" charset="-120"/>
              </a:rPr>
              <a:t>、</a:t>
            </a:r>
            <a:r>
              <a:rPr lang="zh-TW" altLang="en-US" sz="1800" b="1" dirty="0">
                <a:latin typeface="微軟正黑體" panose="020B0604030504040204" pitchFamily="34" charset="-120"/>
                <a:ea typeface="微軟正黑體" panose="020B0604030504040204" pitchFamily="34" charset="-120"/>
              </a:rPr>
              <a:t>散會</a:t>
            </a:r>
            <a:endParaRPr lang="en-US" altLang="zh-TW" sz="1800" b="1" dirty="0">
              <a:latin typeface="微軟正黑體" panose="020B0604030504040204" pitchFamily="34" charset="-120"/>
              <a:ea typeface="微軟正黑體" panose="020B0604030504040204" pitchFamily="34" charset="-120"/>
            </a:endParaRPr>
          </a:p>
          <a:p>
            <a:pPr lvl="0" algn="l">
              <a:lnSpc>
                <a:spcPts val="4000"/>
              </a:lnSpc>
            </a:pPr>
            <a:endParaRPr lang="en-US" altLang="zh-TW" sz="2800" b="1" dirty="0">
              <a:latin typeface="微軟正黑體" panose="020B0604030504040204" pitchFamily="34" charset="-120"/>
              <a:ea typeface="微軟正黑體" panose="020B0604030504040204" pitchFamily="34" charset="-120"/>
            </a:endParaRPr>
          </a:p>
          <a:p>
            <a:pPr algn="l">
              <a:lnSpc>
                <a:spcPts val="4000"/>
              </a:lnSpc>
            </a:pPr>
            <a:endParaRPr lang="en-US" altLang="zh-TW" sz="2800" b="1" dirty="0">
              <a:latin typeface="微軟正黑體" panose="020B0604030504040204" pitchFamily="34" charset="-120"/>
              <a:ea typeface="微軟正黑體" panose="020B0604030504040204" pitchFamily="34" charset="-120"/>
            </a:endParaRPr>
          </a:p>
          <a:p>
            <a:pPr lvl="0" algn="l">
              <a:lnSpc>
                <a:spcPts val="4000"/>
              </a:lnSpc>
            </a:pPr>
            <a:endParaRPr lang="en-US" altLang="zh-TW" sz="2800" b="1" dirty="0">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A950E624-3185-4CDA-7BBD-1CBD84C086AB}"/>
              </a:ext>
            </a:extLst>
          </p:cNvPr>
          <p:cNvSpPr>
            <a:spLocks noGrp="1"/>
          </p:cNvSpPr>
          <p:nvPr>
            <p:ph type="sldNum" sz="quarter" idx="12"/>
          </p:nvPr>
        </p:nvSpPr>
        <p:spPr/>
        <p:txBody>
          <a:bodyPr/>
          <a:lstStyle/>
          <a:p>
            <a:fld id="{DBEDC8D0-E187-4214-AD4B-4EBE0301AF01}" type="slidenum">
              <a:rPr lang="zh-TW" altLang="en-US" smtClean="0"/>
              <a:pPr/>
              <a:t>2</a:t>
            </a:fld>
            <a:endParaRPr lang="zh-TW" altLang="en-US"/>
          </a:p>
        </p:txBody>
      </p:sp>
    </p:spTree>
    <p:extLst>
      <p:ext uri="{BB962C8B-B14F-4D97-AF65-F5344CB8AC3E}">
        <p14:creationId xmlns:p14="http://schemas.microsoft.com/office/powerpoint/2010/main" val="3815644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23226" y="0"/>
            <a:ext cx="9167226" cy="6907103"/>
          </a:xfrm>
          <a:prstGeom prst="rect">
            <a:avLst/>
          </a:prstGeom>
        </p:spPr>
      </p:pic>
      <p:sp>
        <p:nvSpPr>
          <p:cNvPr id="6" name="矩形 5"/>
          <p:cNvSpPr/>
          <p:nvPr/>
        </p:nvSpPr>
        <p:spPr>
          <a:xfrm>
            <a:off x="671955" y="3722096"/>
            <a:ext cx="7776864" cy="2185214"/>
          </a:xfrm>
          <a:prstGeom prst="rect">
            <a:avLst/>
          </a:prstGeom>
        </p:spPr>
        <p:txBody>
          <a:bodyPr wrap="square">
            <a:spAutoFit/>
          </a:bodyPr>
          <a:lstStyle/>
          <a:p>
            <a:pPr algn="ctr"/>
            <a:r>
              <a:rPr lang="zh-TW" altLang="en-US" sz="4800" b="1" dirty="0">
                <a:solidFill>
                  <a:schemeClr val="bg1"/>
                </a:solidFill>
                <a:latin typeface="微軟正黑體" panose="020B0604030504040204" pitchFamily="34" charset="-120"/>
                <a:ea typeface="微軟正黑體" panose="020B0604030504040204" pitchFamily="34" charset="-120"/>
                <a:cs typeface="華康中黑體"/>
              </a:rPr>
              <a:t>主席致詞</a:t>
            </a:r>
            <a:endParaRPr lang="en-US" altLang="zh-TW" sz="4800" b="1" dirty="0">
              <a:solidFill>
                <a:schemeClr val="bg1"/>
              </a:solidFill>
              <a:latin typeface="微軟正黑體" panose="020B0604030504040204" pitchFamily="34" charset="-120"/>
              <a:ea typeface="微軟正黑體" panose="020B0604030504040204" pitchFamily="34" charset="-120"/>
              <a:cs typeface="華康中黑體"/>
            </a:endParaRPr>
          </a:p>
          <a:p>
            <a:pPr algn="ctr"/>
            <a:endParaRPr lang="en-US" altLang="zh-TW" sz="1600" dirty="0">
              <a:solidFill>
                <a:schemeClr val="bg1"/>
              </a:solidFill>
              <a:latin typeface="微軟正黑體" pitchFamily="34" charset="-120"/>
              <a:ea typeface="微軟正黑體" pitchFamily="34" charset="-120"/>
            </a:endParaRPr>
          </a:p>
          <a:p>
            <a:pPr algn="ctr"/>
            <a:endParaRPr lang="en-US" altLang="zh-TW" sz="2000" dirty="0">
              <a:solidFill>
                <a:schemeClr val="bg1"/>
              </a:solidFill>
              <a:latin typeface="微軟正黑體" pitchFamily="34" charset="-120"/>
              <a:ea typeface="微軟正黑體" pitchFamily="34" charset="-120"/>
            </a:endParaRPr>
          </a:p>
          <a:p>
            <a:pPr algn="ctr"/>
            <a:endParaRPr lang="en-US" altLang="zh-TW" sz="2000" dirty="0">
              <a:solidFill>
                <a:schemeClr val="bg1"/>
              </a:solidFill>
              <a:latin typeface="微軟正黑體" pitchFamily="34" charset="-120"/>
              <a:ea typeface="微軟正黑體" pitchFamily="34" charset="-120"/>
            </a:endParaRPr>
          </a:p>
          <a:p>
            <a:pPr algn="ctr"/>
            <a:r>
              <a:rPr lang="en-US" altLang="zh-TW" sz="3200" dirty="0">
                <a:solidFill>
                  <a:schemeClr val="bg1"/>
                </a:solidFill>
                <a:latin typeface="微軟正黑體" panose="020B0604030504040204" pitchFamily="34" charset="-120"/>
                <a:ea typeface="微軟正黑體" panose="020B0604030504040204" pitchFamily="34" charset="-120"/>
              </a:rPr>
              <a:t>                                        </a:t>
            </a:r>
            <a:endParaRPr lang="zh-TW" altLang="en-US" sz="3200" dirty="0">
              <a:solidFill>
                <a:schemeClr val="bg1"/>
              </a:solidFill>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97D91366-4DB8-673C-A9A9-43E985039CBD}"/>
              </a:ext>
            </a:extLst>
          </p:cNvPr>
          <p:cNvSpPr>
            <a:spLocks noGrp="1"/>
          </p:cNvSpPr>
          <p:nvPr>
            <p:ph type="sldNum" sz="quarter" idx="12"/>
          </p:nvPr>
        </p:nvSpPr>
        <p:spPr/>
        <p:txBody>
          <a:bodyPr/>
          <a:lstStyle/>
          <a:p>
            <a:fld id="{DBEDC8D0-E187-4214-AD4B-4EBE0301AF01}" type="slidenum">
              <a:rPr lang="zh-TW" altLang="en-US" smtClean="0"/>
              <a:pPr/>
              <a:t>3</a:t>
            </a:fld>
            <a:endParaRPr lang="zh-TW" altLang="en-US"/>
          </a:p>
        </p:txBody>
      </p:sp>
    </p:spTree>
    <p:extLst>
      <p:ext uri="{BB962C8B-B14F-4D97-AF65-F5344CB8AC3E}">
        <p14:creationId xmlns:p14="http://schemas.microsoft.com/office/powerpoint/2010/main" val="2638229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23226" y="0"/>
            <a:ext cx="9167226" cy="6907103"/>
          </a:xfrm>
          <a:prstGeom prst="rect">
            <a:avLst/>
          </a:prstGeom>
        </p:spPr>
      </p:pic>
      <p:sp>
        <p:nvSpPr>
          <p:cNvPr id="6" name="矩形 5"/>
          <p:cNvSpPr/>
          <p:nvPr/>
        </p:nvSpPr>
        <p:spPr>
          <a:xfrm>
            <a:off x="671955" y="3722096"/>
            <a:ext cx="7776864" cy="2185214"/>
          </a:xfrm>
          <a:prstGeom prst="rect">
            <a:avLst/>
          </a:prstGeom>
        </p:spPr>
        <p:txBody>
          <a:bodyPr wrap="square">
            <a:spAutoFit/>
          </a:bodyPr>
          <a:lstStyle/>
          <a:p>
            <a:pPr algn="ctr"/>
            <a:r>
              <a:rPr lang="zh-TW" altLang="en-US" sz="4800" b="1" dirty="0">
                <a:solidFill>
                  <a:schemeClr val="bg1"/>
                </a:solidFill>
                <a:latin typeface="微軟正黑體" panose="020B0604030504040204" pitchFamily="34" charset="-120"/>
                <a:ea typeface="微軟正黑體" panose="020B0604030504040204" pitchFamily="34" charset="-120"/>
                <a:cs typeface="華康中黑體"/>
              </a:rPr>
              <a:t>報告事項</a:t>
            </a:r>
            <a:endParaRPr lang="en-US" altLang="zh-TW" sz="4800" b="1" dirty="0">
              <a:solidFill>
                <a:schemeClr val="bg1"/>
              </a:solidFill>
              <a:latin typeface="微軟正黑體" panose="020B0604030504040204" pitchFamily="34" charset="-120"/>
              <a:ea typeface="微軟正黑體" panose="020B0604030504040204" pitchFamily="34" charset="-120"/>
              <a:cs typeface="華康中黑體"/>
            </a:endParaRPr>
          </a:p>
          <a:p>
            <a:pPr algn="ctr"/>
            <a:endParaRPr lang="en-US" altLang="zh-TW" sz="1600" dirty="0">
              <a:solidFill>
                <a:schemeClr val="bg1"/>
              </a:solidFill>
              <a:latin typeface="微軟正黑體" pitchFamily="34" charset="-120"/>
              <a:ea typeface="微軟正黑體" pitchFamily="34" charset="-120"/>
            </a:endParaRPr>
          </a:p>
          <a:p>
            <a:pPr algn="ctr"/>
            <a:endParaRPr lang="en-US" altLang="zh-TW" sz="2000" dirty="0">
              <a:solidFill>
                <a:schemeClr val="bg1"/>
              </a:solidFill>
              <a:latin typeface="微軟正黑體" pitchFamily="34" charset="-120"/>
              <a:ea typeface="微軟正黑體" pitchFamily="34" charset="-120"/>
            </a:endParaRPr>
          </a:p>
          <a:p>
            <a:pPr algn="ctr"/>
            <a:endParaRPr lang="en-US" altLang="zh-TW" sz="2000" dirty="0">
              <a:solidFill>
                <a:schemeClr val="bg1"/>
              </a:solidFill>
              <a:latin typeface="微軟正黑體" pitchFamily="34" charset="-120"/>
              <a:ea typeface="微軟正黑體" pitchFamily="34" charset="-120"/>
            </a:endParaRPr>
          </a:p>
          <a:p>
            <a:pPr algn="ctr"/>
            <a:r>
              <a:rPr lang="en-US" altLang="zh-TW" sz="3200" dirty="0">
                <a:solidFill>
                  <a:schemeClr val="bg1"/>
                </a:solidFill>
                <a:latin typeface="微軟正黑體" panose="020B0604030504040204" pitchFamily="34" charset="-120"/>
                <a:ea typeface="微軟正黑體" panose="020B0604030504040204" pitchFamily="34" charset="-120"/>
              </a:rPr>
              <a:t>                                        </a:t>
            </a:r>
            <a:endParaRPr lang="zh-TW" altLang="en-US" sz="3200" dirty="0">
              <a:solidFill>
                <a:schemeClr val="bg1"/>
              </a:solidFill>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6A1ADA27-8150-6CD4-490C-F753E8C89D44}"/>
              </a:ext>
            </a:extLst>
          </p:cNvPr>
          <p:cNvSpPr>
            <a:spLocks noGrp="1"/>
          </p:cNvSpPr>
          <p:nvPr>
            <p:ph type="sldNum" sz="quarter" idx="12"/>
          </p:nvPr>
        </p:nvSpPr>
        <p:spPr/>
        <p:txBody>
          <a:bodyPr/>
          <a:lstStyle/>
          <a:p>
            <a:fld id="{DBEDC8D0-E187-4214-AD4B-4EBE0301AF01}" type="slidenum">
              <a:rPr lang="zh-TW" altLang="en-US" smtClean="0"/>
              <a:pPr/>
              <a:t>4</a:t>
            </a:fld>
            <a:endParaRPr lang="zh-TW" altLang="en-US"/>
          </a:p>
        </p:txBody>
      </p:sp>
    </p:spTree>
    <p:extLst>
      <p:ext uri="{BB962C8B-B14F-4D97-AF65-F5344CB8AC3E}">
        <p14:creationId xmlns:p14="http://schemas.microsoft.com/office/powerpoint/2010/main" val="1131557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3" cstate="print"/>
          <a:stretch>
            <a:fillRect/>
          </a:stretch>
        </p:blipFill>
        <p:spPr>
          <a:xfrm>
            <a:off x="0" y="0"/>
            <a:ext cx="9167225" cy="6907103"/>
          </a:xfrm>
          <a:prstGeom prst="rect">
            <a:avLst/>
          </a:prstGeom>
        </p:spPr>
      </p:pic>
      <p:sp>
        <p:nvSpPr>
          <p:cNvPr id="6" name="矩形 5"/>
          <p:cNvSpPr/>
          <p:nvPr/>
        </p:nvSpPr>
        <p:spPr>
          <a:xfrm>
            <a:off x="2987824" y="307054"/>
            <a:ext cx="4801314" cy="646331"/>
          </a:xfrm>
          <a:prstGeom prst="rect">
            <a:avLst/>
          </a:prstGeom>
        </p:spPr>
        <p:txBody>
          <a:bodyPr wrap="none">
            <a:spAutoFit/>
          </a:bodyPr>
          <a:lstStyle/>
          <a:p>
            <a:r>
              <a:rPr lang="zh-TW" altLang="en-US" sz="3600" b="1" dirty="0">
                <a:solidFill>
                  <a:schemeClr val="bg1"/>
                </a:solidFill>
                <a:latin typeface="微軟正黑體" panose="020B0604030504040204" pitchFamily="34" charset="-120"/>
                <a:ea typeface="微軟正黑體" panose="020B0604030504040204" pitchFamily="34" charset="-120"/>
              </a:rPr>
              <a:t>上次會議決議執行情形</a:t>
            </a:r>
          </a:p>
        </p:txBody>
      </p:sp>
      <p:graphicFrame>
        <p:nvGraphicFramePr>
          <p:cNvPr id="8" name="表格 7"/>
          <p:cNvGraphicFramePr>
            <a:graphicFrameLocks noGrp="1"/>
          </p:cNvGraphicFramePr>
          <p:nvPr>
            <p:extLst>
              <p:ext uri="{D42A27DB-BD31-4B8C-83A1-F6EECF244321}">
                <p14:modId xmlns:p14="http://schemas.microsoft.com/office/powerpoint/2010/main" val="4188762864"/>
              </p:ext>
            </p:extLst>
          </p:nvPr>
        </p:nvGraphicFramePr>
        <p:xfrm>
          <a:off x="4410" y="1240726"/>
          <a:ext cx="9167226" cy="5666377"/>
        </p:xfrm>
        <a:graphic>
          <a:graphicData uri="http://schemas.openxmlformats.org/drawingml/2006/table">
            <a:tbl>
              <a:tblPr firstRow="1" bandRow="1">
                <a:tableStyleId>{5C22544A-7EE6-4342-B048-85BDC9FD1C3A}</a:tableStyleId>
              </a:tblPr>
              <a:tblGrid>
                <a:gridCol w="4583613">
                  <a:extLst>
                    <a:ext uri="{9D8B030D-6E8A-4147-A177-3AD203B41FA5}">
                      <a16:colId xmlns:a16="http://schemas.microsoft.com/office/drawing/2014/main" val="20000"/>
                    </a:ext>
                  </a:extLst>
                </a:gridCol>
                <a:gridCol w="4583613">
                  <a:extLst>
                    <a:ext uri="{9D8B030D-6E8A-4147-A177-3AD203B41FA5}">
                      <a16:colId xmlns:a16="http://schemas.microsoft.com/office/drawing/2014/main" val="20001"/>
                    </a:ext>
                  </a:extLst>
                </a:gridCol>
              </a:tblGrid>
              <a:tr h="583230">
                <a:tc>
                  <a:txBody>
                    <a:bodyPr/>
                    <a:lstStyle/>
                    <a:p>
                      <a:pPr algn="ctr">
                        <a:lnSpc>
                          <a:spcPts val="3000"/>
                        </a:lnSpc>
                        <a:spcAft>
                          <a:spcPts val="0"/>
                        </a:spcAft>
                      </a:pPr>
                      <a:r>
                        <a:rPr lang="zh-TW" sz="2000" kern="100" dirty="0">
                          <a:effectLst/>
                          <a:latin typeface="微軟正黑體" panose="020B0604030504040204" pitchFamily="34" charset="-120"/>
                          <a:ea typeface="微軟正黑體" panose="020B0604030504040204" pitchFamily="34" charset="-120"/>
                        </a:rPr>
                        <a:t>決議案摘要</a:t>
                      </a:r>
                    </a:p>
                  </a:txBody>
                  <a:tcPr marL="68580" marR="68580" marT="0" marB="0" anchor="ctr"/>
                </a:tc>
                <a:tc>
                  <a:txBody>
                    <a:bodyPr/>
                    <a:lstStyle/>
                    <a:p>
                      <a:pPr algn="ctr">
                        <a:spcAft>
                          <a:spcPts val="0"/>
                        </a:spcAft>
                      </a:pPr>
                      <a:r>
                        <a:rPr lang="zh-TW" sz="2000" b="1" kern="100" dirty="0">
                          <a:solidFill>
                            <a:schemeClr val="lt1"/>
                          </a:solidFill>
                          <a:effectLst/>
                          <a:latin typeface="微軟正黑體" panose="020B0604030504040204" pitchFamily="34" charset="-120"/>
                          <a:ea typeface="微軟正黑體" panose="020B0604030504040204" pitchFamily="34" charset="-120"/>
                          <a:cs typeface="+mn-cs"/>
                        </a:rPr>
                        <a:t>執行情形</a:t>
                      </a:r>
                    </a:p>
                  </a:txBody>
                  <a:tcPr marL="68580" marR="68580" marT="0" marB="0" anchor="ctr"/>
                </a:tc>
                <a:extLst>
                  <a:ext uri="{0D108BD9-81ED-4DB2-BD59-A6C34878D82A}">
                    <a16:rowId xmlns:a16="http://schemas.microsoft.com/office/drawing/2014/main" val="10000"/>
                  </a:ext>
                </a:extLst>
              </a:tr>
              <a:tr h="2692533">
                <a:tc>
                  <a:txBody>
                    <a:bodyPr/>
                    <a:lstStyle/>
                    <a:p>
                      <a:pPr>
                        <a:spcAft>
                          <a:spcPts val="600"/>
                        </a:spcAft>
                      </a:pPr>
                      <a:r>
                        <a:rPr lang="zh-TW" altLang="zh-TW" sz="2000" kern="1200" dirty="0">
                          <a:solidFill>
                            <a:schemeClr val="dk1"/>
                          </a:solidFill>
                          <a:effectLst/>
                          <a:latin typeface="微軟正黑體" panose="020B0604030504040204" pitchFamily="34" charset="-120"/>
                          <a:ea typeface="微軟正黑體" panose="020B0604030504040204" pitchFamily="34" charset="-120"/>
                          <a:cs typeface="+mn-cs"/>
                        </a:rPr>
                        <a:t>第</a:t>
                      </a:r>
                      <a:r>
                        <a:rPr lang="en-US" altLang="zh-TW" sz="2000" kern="1200" dirty="0">
                          <a:solidFill>
                            <a:schemeClr val="dk1"/>
                          </a:solidFill>
                          <a:effectLst/>
                          <a:latin typeface="微軟正黑體" panose="020B0604030504040204" pitchFamily="34" charset="-120"/>
                          <a:ea typeface="微軟正黑體" panose="020B0604030504040204" pitchFamily="34" charset="-120"/>
                          <a:cs typeface="+mn-cs"/>
                        </a:rPr>
                        <a:t>1</a:t>
                      </a:r>
                      <a:r>
                        <a:rPr lang="zh-TW" altLang="zh-TW" sz="2000" kern="1200" dirty="0">
                          <a:solidFill>
                            <a:schemeClr val="dk1"/>
                          </a:solidFill>
                          <a:effectLst/>
                          <a:latin typeface="微軟正黑體" panose="020B0604030504040204" pitchFamily="34" charset="-120"/>
                          <a:ea typeface="微軟正黑體" panose="020B0604030504040204" pitchFamily="34" charset="-120"/>
                          <a:cs typeface="+mn-cs"/>
                        </a:rPr>
                        <a:t>案</a:t>
                      </a:r>
                    </a:p>
                    <a:p>
                      <a:pPr marL="0" algn="l" defTabSz="914400" rtl="0" eaLnBrk="1" latinLnBrk="0" hangingPunct="1"/>
                      <a:r>
                        <a:rPr lang="zh-TW" altLang="zh-TW" sz="1800" kern="1200" dirty="0">
                          <a:solidFill>
                            <a:schemeClr val="dk1"/>
                          </a:solidFill>
                          <a:effectLst/>
                          <a:latin typeface="微軟正黑體" panose="020B0604030504040204" pitchFamily="34" charset="-120"/>
                          <a:ea typeface="微軟正黑體" panose="020B0604030504040204" pitchFamily="34" charset="-120"/>
                          <a:cs typeface="+mn-cs"/>
                        </a:rPr>
                        <a:t>決議：</a:t>
                      </a:r>
                      <a:r>
                        <a:rPr lang="zh-TW" altLang="en-US" sz="1800" kern="1200" dirty="0">
                          <a:solidFill>
                            <a:schemeClr val="dk1"/>
                          </a:solidFill>
                          <a:effectLst/>
                          <a:latin typeface="+mn-lt"/>
                          <a:ea typeface="+mn-ea"/>
                          <a:cs typeface="+mn-cs"/>
                        </a:rPr>
                        <a:t>請總務處蒐集太陽能租約市場行情狀況，再行規劃討論，並於</a:t>
                      </a:r>
                      <a:r>
                        <a:rPr lang="en-US" altLang="zh-TW" sz="1800" kern="1200" dirty="0">
                          <a:solidFill>
                            <a:schemeClr val="dk1"/>
                          </a:solidFill>
                          <a:effectLst/>
                          <a:latin typeface="+mn-lt"/>
                          <a:ea typeface="+mn-ea"/>
                          <a:cs typeface="+mn-cs"/>
                        </a:rPr>
                        <a:t>115</a:t>
                      </a:r>
                      <a:r>
                        <a:rPr lang="zh-TW" altLang="en-US" sz="1800" kern="1200" dirty="0">
                          <a:solidFill>
                            <a:schemeClr val="dk1"/>
                          </a:solidFill>
                          <a:effectLst/>
                          <a:latin typeface="+mn-lt"/>
                          <a:ea typeface="+mn-ea"/>
                          <a:cs typeface="+mn-cs"/>
                        </a:rPr>
                        <a:t>年底啟動討論安南校區新約內容，規劃結果可送本委員會討論</a:t>
                      </a:r>
                      <a:r>
                        <a:rPr lang="zh-TW" altLang="zh-TW" sz="2000" kern="1200" dirty="0">
                          <a:solidFill>
                            <a:schemeClr val="dk1"/>
                          </a:solidFill>
                          <a:effectLst/>
                          <a:latin typeface="+mn-lt"/>
                          <a:ea typeface="+mn-ea"/>
                          <a:cs typeface="+mn-cs"/>
                        </a:rPr>
                        <a:t>。</a:t>
                      </a:r>
                      <a:endParaRPr lang="zh-TW" altLang="en-US" sz="2000" kern="1200" dirty="0">
                        <a:solidFill>
                          <a:schemeClr val="dk1"/>
                        </a:solidFill>
                        <a:effectLst/>
                        <a:latin typeface="微軟正黑體" panose="020B0604030504040204" pitchFamily="34" charset="-120"/>
                        <a:ea typeface="微軟正黑體" panose="020B0604030504040204" pitchFamily="34" charset="-120"/>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800" kern="1200" dirty="0">
                          <a:solidFill>
                            <a:schemeClr val="dk1"/>
                          </a:solidFill>
                          <a:effectLst/>
                          <a:latin typeface="微軟正黑體" panose="020B0604030504040204" pitchFamily="34" charset="-120"/>
                          <a:ea typeface="微軟正黑體" panose="020B0604030504040204" pitchFamily="34" charset="-120"/>
                          <a:cs typeface="+mn-cs"/>
                        </a:rPr>
                        <a:t>(1)</a:t>
                      </a:r>
                      <a:r>
                        <a:rPr lang="zh-TW" altLang="en-US" sz="1800" kern="1200" dirty="0">
                          <a:solidFill>
                            <a:schemeClr val="dk1"/>
                          </a:solidFill>
                          <a:effectLst/>
                          <a:latin typeface="微軟正黑體" panose="020B0604030504040204" pitchFamily="34" charset="-120"/>
                          <a:ea typeface="微軟正黑體" panose="020B0604030504040204" pitchFamily="34" charset="-120"/>
                          <a:cs typeface="+mn-cs"/>
                        </a:rPr>
                        <a:t>經詢，取得綠電憑證需採自發自用或購買綠電，租約型無法取得。</a:t>
                      </a:r>
                      <a:endParaRPr lang="en-US" altLang="zh-TW" sz="1800" kern="1200" dirty="0">
                        <a:solidFill>
                          <a:schemeClr val="dk1"/>
                        </a:solidFill>
                        <a:effectLst/>
                        <a:latin typeface="微軟正黑體" panose="020B0604030504040204" pitchFamily="34" charset="-120"/>
                        <a:ea typeface="微軟正黑體" panose="020B06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800" kern="1200" dirty="0">
                          <a:solidFill>
                            <a:schemeClr val="dk1"/>
                          </a:solidFill>
                          <a:effectLst/>
                          <a:latin typeface="微軟正黑體" panose="020B0604030504040204" pitchFamily="34" charset="-120"/>
                          <a:ea typeface="微軟正黑體" panose="020B0604030504040204" pitchFamily="34" charset="-120"/>
                          <a:cs typeface="+mn-cs"/>
                        </a:rPr>
                        <a:t>(2)</a:t>
                      </a:r>
                      <a:r>
                        <a:rPr lang="zh-TW" altLang="en-US" sz="1800" kern="1200" dirty="0">
                          <a:solidFill>
                            <a:schemeClr val="dk1"/>
                          </a:solidFill>
                          <a:effectLst/>
                          <a:latin typeface="微軟正黑體" panose="020B0604030504040204" pitchFamily="34" charset="-120"/>
                          <a:ea typeface="微軟正黑體" panose="020B0604030504040204" pitchFamily="34" charset="-120"/>
                          <a:cs typeface="+mn-cs"/>
                        </a:rPr>
                        <a:t> 台南附近案例，回饋金比率如下：</a:t>
                      </a:r>
                      <a:endParaRPr lang="en-US" altLang="zh-TW" sz="1800" kern="1200" dirty="0">
                        <a:solidFill>
                          <a:schemeClr val="dk1"/>
                        </a:solidFill>
                        <a:effectLst/>
                        <a:latin typeface="微軟正黑體" panose="020B0604030504040204" pitchFamily="34" charset="-120"/>
                        <a:ea typeface="微軟正黑體" panose="020B0604030504040204" pitchFamily="34" charset="-120"/>
                        <a:cs typeface="+mn-cs"/>
                      </a:endParaRPr>
                    </a:p>
                  </a:txBody>
                  <a:tcPr/>
                </a:tc>
                <a:extLst>
                  <a:ext uri="{0D108BD9-81ED-4DB2-BD59-A6C34878D82A}">
                    <a16:rowId xmlns:a16="http://schemas.microsoft.com/office/drawing/2014/main" val="10001"/>
                  </a:ext>
                </a:extLst>
              </a:tr>
              <a:tr h="2390614">
                <a:tc>
                  <a:txBody>
                    <a:bodyPr/>
                    <a:lstStyle/>
                    <a:p>
                      <a:pPr>
                        <a:spcAft>
                          <a:spcPts val="600"/>
                        </a:spcAft>
                      </a:pPr>
                      <a:r>
                        <a:rPr lang="zh-TW" altLang="zh-TW" sz="2000" kern="1200" dirty="0">
                          <a:solidFill>
                            <a:schemeClr val="dk1"/>
                          </a:solidFill>
                          <a:effectLst/>
                          <a:latin typeface="微軟正黑體" panose="020B0604030504040204" pitchFamily="34" charset="-120"/>
                          <a:ea typeface="微軟正黑體" panose="020B0604030504040204" pitchFamily="34" charset="-120"/>
                          <a:cs typeface="+mn-cs"/>
                        </a:rPr>
                        <a:t>第</a:t>
                      </a:r>
                      <a:r>
                        <a:rPr lang="en-US" altLang="zh-TW" sz="2000" kern="1200" dirty="0">
                          <a:solidFill>
                            <a:schemeClr val="dk1"/>
                          </a:solidFill>
                          <a:effectLst/>
                          <a:latin typeface="微軟正黑體" panose="020B0604030504040204" pitchFamily="34" charset="-120"/>
                          <a:ea typeface="微軟正黑體" panose="020B0604030504040204" pitchFamily="34" charset="-120"/>
                          <a:cs typeface="+mn-cs"/>
                        </a:rPr>
                        <a:t>2</a:t>
                      </a:r>
                      <a:r>
                        <a:rPr lang="zh-TW" altLang="zh-TW" sz="2000" kern="1200" dirty="0">
                          <a:solidFill>
                            <a:schemeClr val="dk1"/>
                          </a:solidFill>
                          <a:effectLst/>
                          <a:latin typeface="微軟正黑體" panose="020B0604030504040204" pitchFamily="34" charset="-120"/>
                          <a:ea typeface="微軟正黑體" panose="020B0604030504040204" pitchFamily="34" charset="-120"/>
                          <a:cs typeface="+mn-cs"/>
                        </a:rPr>
                        <a:t>案</a:t>
                      </a:r>
                    </a:p>
                    <a:p>
                      <a:pPr lvl="0"/>
                      <a:r>
                        <a:rPr lang="zh-TW" altLang="zh-TW" sz="1800" kern="1200" dirty="0">
                          <a:solidFill>
                            <a:schemeClr val="dk1"/>
                          </a:solidFill>
                          <a:effectLst/>
                          <a:latin typeface="微軟正黑體" panose="020B0604030504040204" pitchFamily="34" charset="-120"/>
                          <a:ea typeface="微軟正黑體" panose="020B0604030504040204" pitchFamily="34" charset="-120"/>
                          <a:cs typeface="+mn-cs"/>
                        </a:rPr>
                        <a:t>決議：</a:t>
                      </a:r>
                      <a:r>
                        <a:rPr lang="zh-TW" altLang="en-US" sz="1800" kern="1200" dirty="0">
                          <a:solidFill>
                            <a:schemeClr val="dk1"/>
                          </a:solidFill>
                          <a:effectLst/>
                          <a:latin typeface="+mn-lt"/>
                          <a:ea typeface="+mn-ea"/>
                          <a:cs typeface="+mn-cs"/>
                        </a:rPr>
                        <a:t>請總務處及研發處聯合進行校務分析資料，釐清每年產學合作經費增加而使用電量增加的關係。</a:t>
                      </a:r>
                      <a:endParaRPr lang="zh-TW" altLang="en-US" sz="2400" kern="1200" dirty="0">
                        <a:solidFill>
                          <a:schemeClr val="dk1"/>
                        </a:solidFill>
                        <a:effectLst/>
                        <a:latin typeface="微軟正黑體" panose="020B0604030504040204" pitchFamily="34" charset="-120"/>
                        <a:ea typeface="微軟正黑體" panose="020B0604030504040204" pitchFamily="34" charset="-120"/>
                        <a:cs typeface="+mn-cs"/>
                      </a:endParaRPr>
                    </a:p>
                  </a:txBody>
                  <a:tcPr/>
                </a:tc>
                <a:tc>
                  <a:txBody>
                    <a:bodyPr/>
                    <a:lstStyle/>
                    <a:p>
                      <a:pPr>
                        <a:spcAft>
                          <a:spcPts val="600"/>
                        </a:spcAft>
                      </a:pPr>
                      <a:r>
                        <a:rPr lang="zh-TW" altLang="en-US" sz="1800" kern="1200" dirty="0">
                          <a:solidFill>
                            <a:schemeClr val="dk1"/>
                          </a:solidFill>
                          <a:effectLst/>
                          <a:latin typeface="微軟正黑體" panose="020B0604030504040204" pitchFamily="34" charset="-120"/>
                          <a:ea typeface="微軟正黑體" panose="020B0604030504040204" pitchFamily="34" charset="-120"/>
                          <a:cs typeface="+mn-cs"/>
                        </a:rPr>
                        <a:t>已於</a:t>
                      </a:r>
                      <a:r>
                        <a:rPr lang="en-US" altLang="zh-TW" sz="1800" kern="1200" dirty="0">
                          <a:solidFill>
                            <a:schemeClr val="dk1"/>
                          </a:solidFill>
                          <a:effectLst/>
                          <a:latin typeface="微軟正黑體" panose="020B0604030504040204" pitchFamily="34" charset="-120"/>
                          <a:ea typeface="微軟正黑體" panose="020B0604030504040204" pitchFamily="34" charset="-120"/>
                          <a:cs typeface="+mn-cs"/>
                        </a:rPr>
                        <a:t>114</a:t>
                      </a:r>
                      <a:r>
                        <a:rPr lang="zh-TW" altLang="en-US" sz="1800" kern="1200" dirty="0">
                          <a:solidFill>
                            <a:schemeClr val="dk1"/>
                          </a:solidFill>
                          <a:effectLst/>
                          <a:latin typeface="微軟正黑體" panose="020B0604030504040204" pitchFamily="34" charset="-120"/>
                          <a:ea typeface="微軟正黑體" panose="020B0604030504040204" pitchFamily="34" charset="-120"/>
                          <a:cs typeface="+mn-cs"/>
                        </a:rPr>
                        <a:t>年度第</a:t>
                      </a:r>
                      <a:r>
                        <a:rPr lang="en-US" altLang="zh-TW" sz="1800" kern="1200" dirty="0">
                          <a:solidFill>
                            <a:schemeClr val="dk1"/>
                          </a:solidFill>
                          <a:effectLst/>
                          <a:latin typeface="微軟正黑體" panose="020B0604030504040204" pitchFamily="34" charset="-120"/>
                          <a:ea typeface="微軟正黑體" panose="020B0604030504040204" pitchFamily="34" charset="-120"/>
                          <a:cs typeface="+mn-cs"/>
                        </a:rPr>
                        <a:t>1</a:t>
                      </a:r>
                      <a:r>
                        <a:rPr lang="zh-TW" altLang="en-US" sz="1800" kern="1200" dirty="0">
                          <a:solidFill>
                            <a:schemeClr val="dk1"/>
                          </a:solidFill>
                          <a:effectLst/>
                          <a:latin typeface="微軟正黑體" panose="020B0604030504040204" pitchFamily="34" charset="-120"/>
                          <a:ea typeface="微軟正黑體" panose="020B0604030504040204" pitchFamily="34" charset="-120"/>
                          <a:cs typeface="+mn-cs"/>
                        </a:rPr>
                        <a:t>次各單位電費檢視會議提出，以全校整體來看，研究計畫經費增加，用電度數也同步增長，呈現正相關</a:t>
                      </a:r>
                      <a:r>
                        <a:rPr lang="en-US" altLang="zh-TW" sz="1800" kern="1200" dirty="0">
                          <a:solidFill>
                            <a:schemeClr val="dk1"/>
                          </a:solidFill>
                          <a:effectLst/>
                          <a:latin typeface="微軟正黑體" panose="020B0604030504040204" pitchFamily="34" charset="-120"/>
                          <a:ea typeface="微軟正黑體" panose="020B0604030504040204" pitchFamily="34" charset="-120"/>
                          <a:cs typeface="+mn-cs"/>
                        </a:rPr>
                        <a:t>(</a:t>
                      </a:r>
                      <a:r>
                        <a:rPr lang="zh-TW" altLang="en-US" sz="1800" kern="1200" dirty="0">
                          <a:solidFill>
                            <a:schemeClr val="dk1"/>
                          </a:solidFill>
                          <a:effectLst/>
                          <a:latin typeface="微軟正黑體" panose="020B0604030504040204" pitchFamily="34" charset="-120"/>
                          <a:ea typeface="微軟正黑體" panose="020B0604030504040204" pitchFamily="34" charset="-120"/>
                          <a:cs typeface="+mn-cs"/>
                        </a:rPr>
                        <a:t>如紙本附件</a:t>
                      </a:r>
                      <a:r>
                        <a:rPr lang="en-US" altLang="zh-TW" sz="1800" kern="1200" dirty="0">
                          <a:solidFill>
                            <a:schemeClr val="dk1"/>
                          </a:solidFill>
                          <a:effectLst/>
                          <a:latin typeface="微軟正黑體" panose="020B0604030504040204" pitchFamily="34" charset="-120"/>
                          <a:ea typeface="微軟正黑體" panose="020B0604030504040204" pitchFamily="34" charset="-120"/>
                          <a:cs typeface="+mn-cs"/>
                        </a:rPr>
                        <a:t>)</a:t>
                      </a:r>
                      <a:r>
                        <a:rPr lang="zh-TW" altLang="en-US" sz="1800" kern="1200" dirty="0">
                          <a:solidFill>
                            <a:schemeClr val="dk1"/>
                          </a:solidFill>
                          <a:effectLst/>
                          <a:latin typeface="微軟正黑體" panose="020B0604030504040204" pitchFamily="34" charset="-120"/>
                          <a:ea typeface="微軟正黑體" panose="020B0604030504040204" pitchFamily="34" charset="-120"/>
                          <a:cs typeface="+mn-cs"/>
                        </a:rPr>
                        <a:t>。</a:t>
                      </a:r>
                      <a:endParaRPr lang="en-US" altLang="zh-TW" sz="1800" kern="1200" dirty="0">
                        <a:solidFill>
                          <a:schemeClr val="dk1"/>
                        </a:solidFill>
                        <a:effectLst/>
                        <a:latin typeface="微軟正黑體" panose="020B0604030504040204" pitchFamily="34" charset="-120"/>
                        <a:ea typeface="微軟正黑體" panose="020B0604030504040204" pitchFamily="34" charset="-120"/>
                        <a:cs typeface="+mn-cs"/>
                      </a:endParaRPr>
                    </a:p>
                  </a:txBody>
                  <a:tcPr/>
                </a:tc>
                <a:extLst>
                  <a:ext uri="{0D108BD9-81ED-4DB2-BD59-A6C34878D82A}">
                    <a16:rowId xmlns:a16="http://schemas.microsoft.com/office/drawing/2014/main" val="1621794628"/>
                  </a:ext>
                </a:extLst>
              </a:tr>
            </a:tbl>
          </a:graphicData>
        </a:graphic>
      </p:graphicFrame>
      <p:pic>
        <p:nvPicPr>
          <p:cNvPr id="7" name="圖片 6">
            <a:extLst>
              <a:ext uri="{FF2B5EF4-FFF2-40B4-BE49-F238E27FC236}">
                <a16:creationId xmlns:a16="http://schemas.microsoft.com/office/drawing/2014/main" id="{E20BCABB-71A4-4230-8702-6F7D2D9AF062}"/>
              </a:ext>
            </a:extLst>
          </p:cNvPr>
          <p:cNvPicPr>
            <a:picLocks noChangeAspect="1"/>
          </p:cNvPicPr>
          <p:nvPr/>
        </p:nvPicPr>
        <p:blipFill>
          <a:blip r:embed="rId4"/>
          <a:stretch>
            <a:fillRect/>
          </a:stretch>
        </p:blipFill>
        <p:spPr>
          <a:xfrm>
            <a:off x="5281612" y="2794200"/>
            <a:ext cx="2890788" cy="1689000"/>
          </a:xfrm>
          <a:prstGeom prst="rect">
            <a:avLst/>
          </a:prstGeom>
        </p:spPr>
      </p:pic>
      <p:sp>
        <p:nvSpPr>
          <p:cNvPr id="4" name="投影片編號版面配置區 3">
            <a:extLst>
              <a:ext uri="{FF2B5EF4-FFF2-40B4-BE49-F238E27FC236}">
                <a16:creationId xmlns:a16="http://schemas.microsoft.com/office/drawing/2014/main" id="{522F1890-4868-8E5A-CDA8-4F6BE4216281}"/>
              </a:ext>
            </a:extLst>
          </p:cNvPr>
          <p:cNvSpPr>
            <a:spLocks noGrp="1"/>
          </p:cNvSpPr>
          <p:nvPr>
            <p:ph type="sldNum" sz="quarter" idx="12"/>
          </p:nvPr>
        </p:nvSpPr>
        <p:spPr/>
        <p:txBody>
          <a:bodyPr/>
          <a:lstStyle/>
          <a:p>
            <a:fld id="{DBEDC8D0-E187-4214-AD4B-4EBE0301AF01}" type="slidenum">
              <a:rPr lang="zh-TW" altLang="en-US" smtClean="0"/>
              <a:pPr/>
              <a:t>5</a:t>
            </a:fld>
            <a:endParaRPr lang="zh-TW" altLang="en-US"/>
          </a:p>
        </p:txBody>
      </p:sp>
    </p:spTree>
    <p:extLst>
      <p:ext uri="{BB962C8B-B14F-4D97-AF65-F5344CB8AC3E}">
        <p14:creationId xmlns:p14="http://schemas.microsoft.com/office/powerpoint/2010/main" val="2865804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3" cstate="print"/>
          <a:stretch>
            <a:fillRect/>
          </a:stretch>
        </p:blipFill>
        <p:spPr>
          <a:xfrm>
            <a:off x="0" y="0"/>
            <a:ext cx="9167225" cy="6907103"/>
          </a:xfrm>
          <a:prstGeom prst="rect">
            <a:avLst/>
          </a:prstGeom>
        </p:spPr>
      </p:pic>
      <p:sp>
        <p:nvSpPr>
          <p:cNvPr id="6" name="矩形 5"/>
          <p:cNvSpPr/>
          <p:nvPr/>
        </p:nvSpPr>
        <p:spPr>
          <a:xfrm>
            <a:off x="2987824" y="307054"/>
            <a:ext cx="4801314" cy="646331"/>
          </a:xfrm>
          <a:prstGeom prst="rect">
            <a:avLst/>
          </a:prstGeom>
        </p:spPr>
        <p:txBody>
          <a:bodyPr wrap="none">
            <a:spAutoFit/>
          </a:bodyPr>
          <a:lstStyle/>
          <a:p>
            <a:r>
              <a:rPr lang="zh-TW" altLang="en-US" sz="3600" b="1" dirty="0">
                <a:solidFill>
                  <a:schemeClr val="bg1"/>
                </a:solidFill>
                <a:latin typeface="微軟正黑體" panose="020B0604030504040204" pitchFamily="34" charset="-120"/>
                <a:ea typeface="微軟正黑體" panose="020B0604030504040204" pitchFamily="34" charset="-120"/>
              </a:rPr>
              <a:t>上次會議決議執行情形</a:t>
            </a:r>
          </a:p>
        </p:txBody>
      </p:sp>
      <p:graphicFrame>
        <p:nvGraphicFramePr>
          <p:cNvPr id="8" name="表格 7"/>
          <p:cNvGraphicFramePr>
            <a:graphicFrameLocks noGrp="1"/>
          </p:cNvGraphicFramePr>
          <p:nvPr>
            <p:extLst>
              <p:ext uri="{D42A27DB-BD31-4B8C-83A1-F6EECF244321}">
                <p14:modId xmlns:p14="http://schemas.microsoft.com/office/powerpoint/2010/main" val="1629367645"/>
              </p:ext>
            </p:extLst>
          </p:nvPr>
        </p:nvGraphicFramePr>
        <p:xfrm>
          <a:off x="4410" y="1240729"/>
          <a:ext cx="8960078" cy="5211511"/>
        </p:xfrm>
        <a:graphic>
          <a:graphicData uri="http://schemas.openxmlformats.org/drawingml/2006/table">
            <a:tbl>
              <a:tblPr firstRow="1" bandRow="1">
                <a:tableStyleId>{5C22544A-7EE6-4342-B048-85BDC9FD1C3A}</a:tableStyleId>
              </a:tblPr>
              <a:tblGrid>
                <a:gridCol w="4480039">
                  <a:extLst>
                    <a:ext uri="{9D8B030D-6E8A-4147-A177-3AD203B41FA5}">
                      <a16:colId xmlns:a16="http://schemas.microsoft.com/office/drawing/2014/main" val="20000"/>
                    </a:ext>
                  </a:extLst>
                </a:gridCol>
                <a:gridCol w="4480039">
                  <a:extLst>
                    <a:ext uri="{9D8B030D-6E8A-4147-A177-3AD203B41FA5}">
                      <a16:colId xmlns:a16="http://schemas.microsoft.com/office/drawing/2014/main" val="20001"/>
                    </a:ext>
                  </a:extLst>
                </a:gridCol>
              </a:tblGrid>
              <a:tr h="331153">
                <a:tc>
                  <a:txBody>
                    <a:bodyPr/>
                    <a:lstStyle/>
                    <a:p>
                      <a:pPr algn="ctr">
                        <a:lnSpc>
                          <a:spcPts val="3000"/>
                        </a:lnSpc>
                        <a:spcAft>
                          <a:spcPts val="0"/>
                        </a:spcAft>
                      </a:pPr>
                      <a:r>
                        <a:rPr lang="zh-TW" sz="2000" kern="100" dirty="0">
                          <a:effectLst/>
                          <a:latin typeface="微軟正黑體" panose="020B0604030504040204" pitchFamily="34" charset="-120"/>
                          <a:ea typeface="微軟正黑體" panose="020B0604030504040204" pitchFamily="34" charset="-120"/>
                        </a:rPr>
                        <a:t>決議案摘要</a:t>
                      </a:r>
                    </a:p>
                  </a:txBody>
                  <a:tcPr marL="68580" marR="68580" marT="0" marB="0" anchor="ctr"/>
                </a:tc>
                <a:tc>
                  <a:txBody>
                    <a:bodyPr/>
                    <a:lstStyle/>
                    <a:p>
                      <a:pPr algn="ctr">
                        <a:spcAft>
                          <a:spcPts val="0"/>
                        </a:spcAft>
                      </a:pPr>
                      <a:r>
                        <a:rPr lang="zh-TW" sz="2000" b="1" kern="100" dirty="0">
                          <a:solidFill>
                            <a:schemeClr val="lt1"/>
                          </a:solidFill>
                          <a:effectLst/>
                          <a:latin typeface="微軟正黑體" panose="020B0604030504040204" pitchFamily="34" charset="-120"/>
                          <a:ea typeface="微軟正黑體" panose="020B0604030504040204" pitchFamily="34" charset="-120"/>
                          <a:cs typeface="+mn-cs"/>
                        </a:rPr>
                        <a:t>執行情形</a:t>
                      </a:r>
                    </a:p>
                  </a:txBody>
                  <a:tcPr marL="68580" marR="68580" marT="0" marB="0" anchor="ctr"/>
                </a:tc>
                <a:extLst>
                  <a:ext uri="{0D108BD9-81ED-4DB2-BD59-A6C34878D82A}">
                    <a16:rowId xmlns:a16="http://schemas.microsoft.com/office/drawing/2014/main" val="10000"/>
                  </a:ext>
                </a:extLst>
              </a:tr>
              <a:tr h="1484188">
                <a:tc>
                  <a:txBody>
                    <a:bodyPr/>
                    <a:lstStyle/>
                    <a:p>
                      <a:pPr>
                        <a:spcAft>
                          <a:spcPts val="600"/>
                        </a:spcAft>
                      </a:pPr>
                      <a:r>
                        <a:rPr lang="zh-TW" altLang="zh-TW" sz="2000" kern="1200" dirty="0">
                          <a:solidFill>
                            <a:schemeClr val="dk1"/>
                          </a:solidFill>
                          <a:effectLst/>
                          <a:latin typeface="微軟正黑體" panose="020B0604030504040204" pitchFamily="34" charset="-120"/>
                          <a:ea typeface="微軟正黑體" panose="020B0604030504040204" pitchFamily="34" charset="-120"/>
                          <a:cs typeface="+mn-cs"/>
                        </a:rPr>
                        <a:t>第</a:t>
                      </a:r>
                      <a:r>
                        <a:rPr lang="en-US" altLang="zh-TW" sz="2000" kern="1200" dirty="0">
                          <a:solidFill>
                            <a:schemeClr val="dk1"/>
                          </a:solidFill>
                          <a:effectLst/>
                          <a:latin typeface="微軟正黑體" panose="020B0604030504040204" pitchFamily="34" charset="-120"/>
                          <a:ea typeface="微軟正黑體" panose="020B0604030504040204" pitchFamily="34" charset="-120"/>
                          <a:cs typeface="+mn-cs"/>
                        </a:rPr>
                        <a:t>3</a:t>
                      </a:r>
                      <a:r>
                        <a:rPr lang="zh-TW" altLang="zh-TW" sz="2000" kern="1200" dirty="0">
                          <a:solidFill>
                            <a:schemeClr val="dk1"/>
                          </a:solidFill>
                          <a:effectLst/>
                          <a:latin typeface="微軟正黑體" panose="020B0604030504040204" pitchFamily="34" charset="-120"/>
                          <a:ea typeface="微軟正黑體" panose="020B0604030504040204" pitchFamily="34" charset="-120"/>
                          <a:cs typeface="+mn-cs"/>
                        </a:rPr>
                        <a:t>案</a:t>
                      </a:r>
                    </a:p>
                    <a:p>
                      <a:pPr marL="0" algn="l" defTabSz="914400" rtl="0" eaLnBrk="1" latinLnBrk="0" hangingPunct="1"/>
                      <a:r>
                        <a:rPr lang="zh-TW" altLang="zh-TW" sz="1800" kern="1200" dirty="0">
                          <a:solidFill>
                            <a:schemeClr val="dk1"/>
                          </a:solidFill>
                          <a:effectLst/>
                          <a:latin typeface="微軟正黑體" panose="020B0604030504040204" pitchFamily="34" charset="-120"/>
                          <a:ea typeface="微軟正黑體" panose="020B0604030504040204" pitchFamily="34" charset="-120"/>
                          <a:cs typeface="+mn-cs"/>
                        </a:rPr>
                        <a:t>決議：</a:t>
                      </a:r>
                      <a:r>
                        <a:rPr lang="zh-TW" altLang="en-US" sz="1800" kern="1200" dirty="0">
                          <a:solidFill>
                            <a:schemeClr val="dk1"/>
                          </a:solidFill>
                          <a:effectLst/>
                          <a:latin typeface="+mn-lt"/>
                          <a:ea typeface="+mn-ea"/>
                          <a:cs typeface="+mn-cs"/>
                        </a:rPr>
                        <a:t>未來</a:t>
                      </a:r>
                      <a:r>
                        <a:rPr lang="en-US" altLang="zh-TW" sz="1800" kern="1200" dirty="0">
                          <a:solidFill>
                            <a:schemeClr val="dk1"/>
                          </a:solidFill>
                          <a:effectLst/>
                          <a:latin typeface="+mn-lt"/>
                          <a:ea typeface="+mn-ea"/>
                          <a:cs typeface="+mn-cs"/>
                        </a:rPr>
                        <a:t>EMS</a:t>
                      </a:r>
                      <a:r>
                        <a:rPr lang="zh-TW" altLang="en-US" sz="1800" kern="1200" dirty="0">
                          <a:solidFill>
                            <a:schemeClr val="dk1"/>
                          </a:solidFill>
                          <a:effectLst/>
                          <a:latin typeface="+mn-lt"/>
                          <a:ea typeface="+mn-ea"/>
                          <a:cs typeface="+mn-cs"/>
                        </a:rPr>
                        <a:t>系統規劃執行請廠商針對各棟建築物的實際使用情形進行規劃管理。</a:t>
                      </a:r>
                      <a:endParaRPr lang="zh-TW" altLang="en-US" sz="2000" kern="1200" dirty="0">
                        <a:solidFill>
                          <a:schemeClr val="dk1"/>
                        </a:solidFill>
                        <a:effectLst/>
                        <a:latin typeface="微軟正黑體" panose="020B0604030504040204" pitchFamily="34" charset="-120"/>
                        <a:ea typeface="微軟正黑體" panose="020B0604030504040204" pitchFamily="34" charset="-120"/>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800" b="0" i="0" kern="1200" dirty="0">
                          <a:solidFill>
                            <a:schemeClr val="dk1"/>
                          </a:solidFill>
                          <a:effectLst/>
                          <a:latin typeface="+mn-lt"/>
                          <a:ea typeface="+mn-ea"/>
                          <a:cs typeface="+mn-cs"/>
                        </a:rPr>
                        <a:t>114</a:t>
                      </a:r>
                      <a:r>
                        <a:rPr lang="zh-TW" altLang="en-US" sz="1800" b="0" i="0" kern="1200" dirty="0">
                          <a:solidFill>
                            <a:schemeClr val="dk1"/>
                          </a:solidFill>
                          <a:effectLst/>
                          <a:latin typeface="+mn-lt"/>
                          <a:ea typeface="+mn-ea"/>
                          <a:cs typeface="+mn-cs"/>
                        </a:rPr>
                        <a:t>年雲平大樓東、西棟建築能效改善案，已將中央空調、總盤用電及手抄電表納入</a:t>
                      </a:r>
                      <a:r>
                        <a:rPr lang="en-US" altLang="zh-TW" sz="1800" b="0" i="0" kern="1200" dirty="0">
                          <a:solidFill>
                            <a:schemeClr val="dk1"/>
                          </a:solidFill>
                          <a:effectLst/>
                          <a:latin typeface="+mn-lt"/>
                          <a:ea typeface="+mn-ea"/>
                          <a:cs typeface="+mn-cs"/>
                        </a:rPr>
                        <a:t>EMS</a:t>
                      </a:r>
                      <a:r>
                        <a:rPr lang="zh-TW" altLang="en-US" sz="1800" b="0" i="0" kern="1200" dirty="0">
                          <a:solidFill>
                            <a:schemeClr val="dk1"/>
                          </a:solidFill>
                          <a:effectLst/>
                          <a:latin typeface="+mn-lt"/>
                          <a:ea typeface="+mn-ea"/>
                          <a:cs typeface="+mn-cs"/>
                        </a:rPr>
                        <a:t>系統，刻正驗收中，將於</a:t>
                      </a:r>
                      <a:r>
                        <a:rPr lang="en-US" altLang="zh-TW" sz="1800" b="0" i="0" kern="1200" dirty="0">
                          <a:solidFill>
                            <a:schemeClr val="dk1"/>
                          </a:solidFill>
                          <a:effectLst/>
                          <a:latin typeface="+mn-lt"/>
                          <a:ea typeface="+mn-ea"/>
                          <a:cs typeface="+mn-cs"/>
                        </a:rPr>
                        <a:t>115</a:t>
                      </a:r>
                      <a:r>
                        <a:rPr lang="zh-TW" altLang="en-US" sz="1800" b="0" i="0" kern="1200" dirty="0">
                          <a:solidFill>
                            <a:schemeClr val="dk1"/>
                          </a:solidFill>
                          <a:effectLst/>
                          <a:latin typeface="+mn-lt"/>
                          <a:ea typeface="+mn-ea"/>
                          <a:cs typeface="+mn-cs"/>
                        </a:rPr>
                        <a:t>年運作；另格致廳中央空調目前規劃執行中。</a:t>
                      </a:r>
                    </a:p>
                  </a:txBody>
                  <a:tcPr/>
                </a:tc>
                <a:extLst>
                  <a:ext uri="{0D108BD9-81ED-4DB2-BD59-A6C34878D82A}">
                    <a16:rowId xmlns:a16="http://schemas.microsoft.com/office/drawing/2014/main" val="10001"/>
                  </a:ext>
                </a:extLst>
              </a:tr>
              <a:tr h="2548739">
                <a:tc>
                  <a:txBody>
                    <a:bodyPr/>
                    <a:lstStyle/>
                    <a:p>
                      <a:pPr>
                        <a:spcAft>
                          <a:spcPts val="600"/>
                        </a:spcAft>
                      </a:pPr>
                      <a:r>
                        <a:rPr lang="zh-TW" altLang="zh-TW" sz="2000" kern="1200" dirty="0">
                          <a:solidFill>
                            <a:schemeClr val="dk1"/>
                          </a:solidFill>
                          <a:effectLst/>
                          <a:latin typeface="微軟正黑體" panose="020B0604030504040204" pitchFamily="34" charset="-120"/>
                          <a:ea typeface="微軟正黑體" panose="020B0604030504040204" pitchFamily="34" charset="-120"/>
                          <a:cs typeface="+mn-cs"/>
                        </a:rPr>
                        <a:t>第</a:t>
                      </a:r>
                      <a:r>
                        <a:rPr lang="en-US" altLang="zh-TW" sz="2000" kern="1200" dirty="0">
                          <a:solidFill>
                            <a:schemeClr val="dk1"/>
                          </a:solidFill>
                          <a:effectLst/>
                          <a:latin typeface="微軟正黑體" panose="020B0604030504040204" pitchFamily="34" charset="-120"/>
                          <a:ea typeface="微軟正黑體" panose="020B0604030504040204" pitchFamily="34" charset="-120"/>
                          <a:cs typeface="+mn-cs"/>
                        </a:rPr>
                        <a:t>4</a:t>
                      </a:r>
                      <a:r>
                        <a:rPr lang="zh-TW" altLang="zh-TW" sz="2000" kern="1200" dirty="0">
                          <a:solidFill>
                            <a:schemeClr val="dk1"/>
                          </a:solidFill>
                          <a:effectLst/>
                          <a:latin typeface="微軟正黑體" panose="020B0604030504040204" pitchFamily="34" charset="-120"/>
                          <a:ea typeface="微軟正黑體" panose="020B0604030504040204" pitchFamily="34" charset="-120"/>
                          <a:cs typeface="+mn-cs"/>
                        </a:rPr>
                        <a:t>案</a:t>
                      </a:r>
                    </a:p>
                    <a:p>
                      <a:pPr marL="0" algn="l" defTabSz="914400" rtl="0" eaLnBrk="1" latinLnBrk="0" hangingPunct="1"/>
                      <a:r>
                        <a:rPr lang="zh-TW" altLang="zh-TW" sz="1800" kern="1200" dirty="0">
                          <a:solidFill>
                            <a:schemeClr val="dk1"/>
                          </a:solidFill>
                          <a:effectLst/>
                          <a:latin typeface="微軟正黑體" panose="020B0604030504040204" pitchFamily="34" charset="-120"/>
                          <a:ea typeface="微軟正黑體" panose="020B0604030504040204" pitchFamily="34" charset="-120"/>
                          <a:cs typeface="+mn-cs"/>
                        </a:rPr>
                        <a:t>決議</a:t>
                      </a:r>
                      <a:r>
                        <a:rPr lang="zh-TW" altLang="en-US" sz="1800" kern="1200" dirty="0">
                          <a:solidFill>
                            <a:schemeClr val="dk1"/>
                          </a:solidFill>
                          <a:effectLst/>
                          <a:latin typeface="微軟正黑體" panose="020B0604030504040204" pitchFamily="34" charset="-120"/>
                          <a:ea typeface="微軟正黑體" panose="020B0604030504040204" pitchFamily="34" charset="-120"/>
                          <a:cs typeface="+mn-cs"/>
                          <a:sym typeface="Wingdings" panose="05000000000000000000" pitchFamily="2" charset="2"/>
                        </a:rPr>
                        <a:t>：</a:t>
                      </a:r>
                      <a:endParaRPr lang="en-US" altLang="zh-TW" sz="1800" kern="1200" dirty="0">
                        <a:solidFill>
                          <a:schemeClr val="dk1"/>
                        </a:solidFill>
                        <a:effectLst/>
                        <a:latin typeface="微軟正黑體" panose="020B0604030504040204" pitchFamily="34" charset="-120"/>
                        <a:ea typeface="微軟正黑體" panose="020B0604030504040204" pitchFamily="34" charset="-120"/>
                        <a:cs typeface="+mn-cs"/>
                        <a:sym typeface="Wingdings" panose="05000000000000000000" pitchFamily="2" charset="2"/>
                      </a:endParaRPr>
                    </a:p>
                    <a:p>
                      <a:pPr marL="0" algn="l" defTabSz="914400" rtl="0" eaLnBrk="1" latinLnBrk="0" hangingPunct="1"/>
                      <a:r>
                        <a:rPr lang="en-US" altLang="zh-TW" sz="1800" kern="1200" dirty="0">
                          <a:solidFill>
                            <a:schemeClr val="dk1"/>
                          </a:solidFill>
                          <a:effectLst/>
                          <a:latin typeface="微軟正黑體" panose="020B0604030504040204" pitchFamily="34" charset="-120"/>
                          <a:ea typeface="微軟正黑體" panose="020B0604030504040204" pitchFamily="34" charset="-120"/>
                          <a:cs typeface="+mn-cs"/>
                          <a:sym typeface="Wingdings" panose="05000000000000000000" pitchFamily="2" charset="2"/>
                        </a:rPr>
                        <a:t>(1)</a:t>
                      </a:r>
                      <a:r>
                        <a:rPr lang="zh-TW" altLang="en-US" sz="1800" kern="1200" dirty="0">
                          <a:solidFill>
                            <a:schemeClr val="dk1"/>
                          </a:solidFill>
                          <a:effectLst/>
                          <a:latin typeface="+mn-lt"/>
                          <a:ea typeface="+mn-ea"/>
                          <a:cs typeface="+mn-cs"/>
                        </a:rPr>
                        <a:t>學校汰換許多空調設備、照明設備，如符合環境部公告之溫室氣體自願減量專案管理辦法，可檢視三年內的成果向環境部提出申請。</a:t>
                      </a:r>
                      <a:endParaRPr lang="en-US" altLang="zh-TW" sz="1800" kern="1200" dirty="0">
                        <a:solidFill>
                          <a:schemeClr val="dk1"/>
                        </a:solidFill>
                        <a:effectLst/>
                        <a:latin typeface="+mn-lt"/>
                        <a:ea typeface="+mn-ea"/>
                        <a:cs typeface="+mn-cs"/>
                      </a:endParaRPr>
                    </a:p>
                    <a:p>
                      <a:pPr marL="0" algn="l" defTabSz="914400" rtl="0" eaLnBrk="1" latinLnBrk="0" hangingPunct="1"/>
                      <a:r>
                        <a:rPr lang="en-US" altLang="zh-TW" sz="1800" kern="1200" dirty="0">
                          <a:solidFill>
                            <a:schemeClr val="dk1"/>
                          </a:solidFill>
                          <a:effectLst/>
                          <a:latin typeface="+mn-lt"/>
                          <a:ea typeface="+mn-ea"/>
                          <a:cs typeface="+mn-cs"/>
                        </a:rPr>
                        <a:t>(2)</a:t>
                      </a:r>
                      <a:r>
                        <a:rPr lang="zh-TW" altLang="en-US" sz="1800" kern="1200" dirty="0">
                          <a:solidFill>
                            <a:schemeClr val="dk1"/>
                          </a:solidFill>
                          <a:effectLst/>
                          <a:latin typeface="+mn-lt"/>
                          <a:ea typeface="+mn-ea"/>
                          <a:cs typeface="+mn-cs"/>
                        </a:rPr>
                        <a:t>商發署的補助除了申請設備汰換</a:t>
                      </a:r>
                      <a:r>
                        <a:rPr lang="en-US" altLang="zh-TW" sz="1800" kern="1200" dirty="0">
                          <a:solidFill>
                            <a:schemeClr val="dk1"/>
                          </a:solidFill>
                          <a:effectLst/>
                          <a:latin typeface="+mn-lt"/>
                          <a:ea typeface="+mn-ea"/>
                          <a:cs typeface="+mn-cs"/>
                        </a:rPr>
                        <a:t>50</a:t>
                      </a:r>
                      <a:r>
                        <a:rPr lang="zh-TW" altLang="en-US" sz="1800" kern="1200" dirty="0">
                          <a:solidFill>
                            <a:schemeClr val="dk1"/>
                          </a:solidFill>
                          <a:effectLst/>
                          <a:latin typeface="+mn-lt"/>
                          <a:ea typeface="+mn-ea"/>
                          <a:cs typeface="+mn-cs"/>
                        </a:rPr>
                        <a:t>萬以外，也可申請節能系統改善專案</a:t>
                      </a:r>
                      <a:r>
                        <a:rPr lang="en-US" altLang="zh-TW" sz="1800" kern="1200" dirty="0">
                          <a:solidFill>
                            <a:schemeClr val="dk1"/>
                          </a:solidFill>
                          <a:effectLst/>
                          <a:latin typeface="+mn-lt"/>
                          <a:ea typeface="+mn-ea"/>
                          <a:cs typeface="+mn-cs"/>
                        </a:rPr>
                        <a:t>500</a:t>
                      </a:r>
                      <a:r>
                        <a:rPr lang="zh-TW" altLang="en-US" sz="1800" kern="1200" dirty="0">
                          <a:solidFill>
                            <a:schemeClr val="dk1"/>
                          </a:solidFill>
                          <a:effectLst/>
                          <a:latin typeface="+mn-lt"/>
                          <a:ea typeface="+mn-ea"/>
                          <a:cs typeface="+mn-cs"/>
                        </a:rPr>
                        <a:t>萬</a:t>
                      </a:r>
                      <a:endParaRPr lang="zh-TW" altLang="en-US" sz="2000" kern="1200" dirty="0">
                        <a:solidFill>
                          <a:schemeClr val="dk1"/>
                        </a:solidFill>
                        <a:effectLst/>
                        <a:latin typeface="微軟正黑體" panose="020B0604030504040204" pitchFamily="34" charset="-120"/>
                        <a:ea typeface="微軟正黑體" panose="020B0604030504040204" pitchFamily="34" charset="-120"/>
                        <a:cs typeface="+mn-cs"/>
                      </a:endParaRPr>
                    </a:p>
                  </a:txBody>
                  <a:tcPr/>
                </a:tc>
                <a:tc>
                  <a:txBody>
                    <a:bodyPr/>
                    <a:lstStyle/>
                    <a:p>
                      <a:r>
                        <a:rPr lang="en-US" altLang="zh-TW" sz="1800" b="0" i="0" kern="1200" dirty="0">
                          <a:solidFill>
                            <a:schemeClr val="dk1"/>
                          </a:solidFill>
                          <a:effectLst/>
                          <a:latin typeface="+mn-lt"/>
                          <a:ea typeface="+mn-ea"/>
                          <a:cs typeface="+mn-cs"/>
                        </a:rPr>
                        <a:t>(1)</a:t>
                      </a:r>
                      <a:r>
                        <a:rPr lang="zh-TW" altLang="en-US" sz="1800" b="0" i="0" kern="1200" dirty="0">
                          <a:solidFill>
                            <a:schemeClr val="dk1"/>
                          </a:solidFill>
                          <a:effectLst/>
                          <a:latin typeface="+mn-lt"/>
                          <a:ea typeface="+mn-ea"/>
                          <a:cs typeface="+mn-cs"/>
                        </a:rPr>
                        <a:t>經了解溫室氣體自願減量專案，申請項目可包含路燈汰換、冰水主機汰換等，可減量措施經專業檢視，提出減碳報告書後申請，通過後量測</a:t>
                      </a:r>
                      <a:r>
                        <a:rPr lang="en-US" altLang="zh-TW" sz="1800" b="0" i="0" kern="1200" dirty="0">
                          <a:solidFill>
                            <a:schemeClr val="dk1"/>
                          </a:solidFill>
                          <a:effectLst/>
                          <a:latin typeface="+mn-lt"/>
                          <a:ea typeface="+mn-ea"/>
                          <a:cs typeface="+mn-cs"/>
                        </a:rPr>
                        <a:t>10</a:t>
                      </a:r>
                      <a:r>
                        <a:rPr lang="zh-TW" altLang="en-US" sz="1800" b="0" i="0" kern="1200" dirty="0">
                          <a:solidFill>
                            <a:schemeClr val="dk1"/>
                          </a:solidFill>
                          <a:effectLst/>
                          <a:latin typeface="+mn-lt"/>
                          <a:ea typeface="+mn-ea"/>
                          <a:cs typeface="+mn-cs"/>
                        </a:rPr>
                        <a:t>年數據符合後，方可取得額度</a:t>
                      </a:r>
                      <a:r>
                        <a:rPr lang="en-US" altLang="zh-TW" sz="1800" b="0" i="0" kern="1200" dirty="0">
                          <a:solidFill>
                            <a:schemeClr val="dk1"/>
                          </a:solidFill>
                          <a:effectLst/>
                          <a:latin typeface="+mn-lt"/>
                          <a:ea typeface="+mn-ea"/>
                          <a:cs typeface="+mn-cs"/>
                        </a:rPr>
                        <a:t>(</a:t>
                      </a:r>
                      <a:r>
                        <a:rPr lang="zh-TW" altLang="en-US" sz="1800" b="0" i="0" kern="1200" dirty="0">
                          <a:solidFill>
                            <a:schemeClr val="dk1"/>
                          </a:solidFill>
                          <a:effectLst/>
                          <a:latin typeface="+mn-lt"/>
                          <a:ea typeface="+mn-ea"/>
                          <a:cs typeface="+mn-cs"/>
                        </a:rPr>
                        <a:t>碳權</a:t>
                      </a:r>
                      <a:r>
                        <a:rPr lang="en-US" altLang="zh-TW" sz="1800" b="0" i="0" kern="1200" dirty="0">
                          <a:solidFill>
                            <a:schemeClr val="dk1"/>
                          </a:solidFill>
                          <a:effectLst/>
                          <a:latin typeface="+mn-lt"/>
                          <a:ea typeface="+mn-ea"/>
                          <a:cs typeface="+mn-cs"/>
                        </a:rPr>
                        <a:t>)</a:t>
                      </a:r>
                      <a:r>
                        <a:rPr lang="zh-TW" altLang="en-US" sz="1800" b="0" i="0" kern="1200" dirty="0">
                          <a:solidFill>
                            <a:schemeClr val="dk1"/>
                          </a:solidFill>
                          <a:effectLst/>
                          <a:latin typeface="+mn-lt"/>
                          <a:ea typeface="+mn-ea"/>
                          <a:cs typeface="+mn-cs"/>
                        </a:rPr>
                        <a:t>。若確認辦理，將確認校內專責單位後，就有潛力之案場，協助提供所需資訊以利辦理。</a:t>
                      </a:r>
                      <a:endParaRPr lang="en-US" altLang="zh-TW" sz="1800" b="0" i="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800" b="0" i="0" kern="1200" dirty="0">
                          <a:solidFill>
                            <a:schemeClr val="dk1"/>
                          </a:solidFill>
                          <a:effectLst/>
                          <a:latin typeface="+mn-lt"/>
                          <a:ea typeface="+mn-ea"/>
                          <a:cs typeface="+mn-cs"/>
                        </a:rPr>
                        <a:t>(2)</a:t>
                      </a:r>
                      <a:r>
                        <a:rPr lang="zh-TW" altLang="en-US" sz="1800" b="0" i="0" kern="1200" dirty="0">
                          <a:solidFill>
                            <a:schemeClr val="dk1"/>
                          </a:solidFill>
                          <a:effectLst/>
                          <a:latin typeface="+mn-lt"/>
                          <a:ea typeface="+mn-ea"/>
                          <a:cs typeface="+mn-cs"/>
                        </a:rPr>
                        <a:t>系統改善</a:t>
                      </a:r>
                      <a:r>
                        <a:rPr lang="en-US" altLang="zh-TW" sz="1800" b="0" i="0" kern="1200" dirty="0">
                          <a:solidFill>
                            <a:schemeClr val="dk1"/>
                          </a:solidFill>
                          <a:effectLst/>
                          <a:latin typeface="+mn-lt"/>
                          <a:ea typeface="+mn-ea"/>
                          <a:cs typeface="+mn-cs"/>
                        </a:rPr>
                        <a:t>500</a:t>
                      </a:r>
                      <a:r>
                        <a:rPr lang="zh-TW" altLang="en-US" sz="1800" b="0" i="0" kern="1200" dirty="0">
                          <a:solidFill>
                            <a:schemeClr val="dk1"/>
                          </a:solidFill>
                          <a:effectLst/>
                          <a:latin typeface="+mn-lt"/>
                          <a:ea typeface="+mn-ea"/>
                          <a:cs typeface="+mn-cs"/>
                        </a:rPr>
                        <a:t>萬補助部分：本年度有就勝利校區學生宿舍評估，經</a:t>
                      </a:r>
                      <a:r>
                        <a:rPr lang="en-US" altLang="zh-TW" sz="1800" b="0" i="0" kern="1200" dirty="0">
                          <a:solidFill>
                            <a:schemeClr val="dk1"/>
                          </a:solidFill>
                          <a:effectLst/>
                          <a:latin typeface="+mn-lt"/>
                          <a:ea typeface="+mn-ea"/>
                          <a:cs typeface="+mn-cs"/>
                        </a:rPr>
                        <a:t>ESCO</a:t>
                      </a:r>
                      <a:r>
                        <a:rPr lang="zh-TW" altLang="en-US" sz="1800" b="0" i="0" kern="1200" dirty="0">
                          <a:solidFill>
                            <a:schemeClr val="dk1"/>
                          </a:solidFill>
                          <a:effectLst/>
                          <a:latin typeface="+mn-lt"/>
                          <a:ea typeface="+mn-ea"/>
                          <a:cs typeface="+mn-cs"/>
                        </a:rPr>
                        <a:t>業者現勘，因有統包契約及後續計畫書流程，時程緊迫未予申請。</a:t>
                      </a:r>
                    </a:p>
                    <a:p>
                      <a:endParaRPr lang="zh-TW" altLang="en-US" sz="1800" b="0" i="0" kern="1200" dirty="0">
                        <a:solidFill>
                          <a:schemeClr val="dk1"/>
                        </a:solidFill>
                        <a:effectLst/>
                        <a:latin typeface="+mn-lt"/>
                        <a:ea typeface="+mn-ea"/>
                        <a:cs typeface="+mn-cs"/>
                      </a:endParaRPr>
                    </a:p>
                  </a:txBody>
                  <a:tcPr/>
                </a:tc>
                <a:extLst>
                  <a:ext uri="{0D108BD9-81ED-4DB2-BD59-A6C34878D82A}">
                    <a16:rowId xmlns:a16="http://schemas.microsoft.com/office/drawing/2014/main" val="1440903973"/>
                  </a:ext>
                </a:extLst>
              </a:tr>
            </a:tbl>
          </a:graphicData>
        </a:graphic>
      </p:graphicFrame>
      <p:sp>
        <p:nvSpPr>
          <p:cNvPr id="4" name="投影片編號版面配置區 3">
            <a:extLst>
              <a:ext uri="{FF2B5EF4-FFF2-40B4-BE49-F238E27FC236}">
                <a16:creationId xmlns:a16="http://schemas.microsoft.com/office/drawing/2014/main" id="{E52FC262-26BC-6A79-AB38-507BFA0D7A69}"/>
              </a:ext>
            </a:extLst>
          </p:cNvPr>
          <p:cNvSpPr>
            <a:spLocks noGrp="1"/>
          </p:cNvSpPr>
          <p:nvPr>
            <p:ph type="sldNum" sz="quarter" idx="12"/>
          </p:nvPr>
        </p:nvSpPr>
        <p:spPr/>
        <p:txBody>
          <a:bodyPr/>
          <a:lstStyle/>
          <a:p>
            <a:fld id="{DBEDC8D0-E187-4214-AD4B-4EBE0301AF01}" type="slidenum">
              <a:rPr lang="zh-TW" altLang="en-US" smtClean="0"/>
              <a:pPr/>
              <a:t>6</a:t>
            </a:fld>
            <a:endParaRPr lang="zh-TW" altLang="en-US"/>
          </a:p>
        </p:txBody>
      </p:sp>
    </p:spTree>
    <p:extLst>
      <p:ext uri="{BB962C8B-B14F-4D97-AF65-F5344CB8AC3E}">
        <p14:creationId xmlns:p14="http://schemas.microsoft.com/office/powerpoint/2010/main" val="2500992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42704" y="-115759"/>
            <a:ext cx="9186704" cy="7144847"/>
          </a:xfrm>
          <a:prstGeom prst="rect">
            <a:avLst/>
          </a:prstGeom>
        </p:spPr>
      </p:pic>
      <p:sp>
        <p:nvSpPr>
          <p:cNvPr id="6" name="矩形 5"/>
          <p:cNvSpPr/>
          <p:nvPr/>
        </p:nvSpPr>
        <p:spPr>
          <a:xfrm>
            <a:off x="2819400" y="45125"/>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用電、用水分析</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24" name="矩形 23"/>
          <p:cNvSpPr/>
          <p:nvPr/>
        </p:nvSpPr>
        <p:spPr>
          <a:xfrm>
            <a:off x="0" y="1486895"/>
            <a:ext cx="8964487" cy="2742161"/>
          </a:xfrm>
          <a:prstGeom prst="rect">
            <a:avLst/>
          </a:prstGeom>
        </p:spPr>
        <p:txBody>
          <a:bodyPr wrap="square">
            <a:spAutoFit/>
          </a:bodyPr>
          <a:lstStyle/>
          <a:p>
            <a:pPr>
              <a:lnSpc>
                <a:spcPts val="3000"/>
              </a:lnSpc>
              <a:buSzPct val="120000"/>
            </a:pPr>
            <a:r>
              <a:rPr lang="zh-TW" altLang="en-US" sz="2000" dirty="0">
                <a:latin typeface="微軟正黑體" panose="020B0604030504040204" pitchFamily="34" charset="-120"/>
                <a:ea typeface="微軟正黑體" panose="020B0604030504040204" pitchFamily="34" charset="-120"/>
              </a:rPr>
              <a:t>行動準則及依據：</a:t>
            </a:r>
            <a:endParaRPr lang="en-US" altLang="zh-TW" sz="2000" dirty="0">
              <a:latin typeface="微軟正黑體" panose="020B0604030504040204" pitchFamily="34" charset="-120"/>
              <a:ea typeface="微軟正黑體" panose="020B0604030504040204" pitchFamily="34" charset="-120"/>
            </a:endParaRPr>
          </a:p>
          <a:p>
            <a:pPr>
              <a:lnSpc>
                <a:spcPts val="3000"/>
              </a:lnSpc>
              <a:buSzPct val="120000"/>
            </a:pPr>
            <a:r>
              <a:rPr lang="zh-TW" altLang="en-US" sz="2000" dirty="0">
                <a:latin typeface="微軟正黑體" panose="020B0604030504040204" pitchFamily="34" charset="-120"/>
                <a:ea typeface="微軟正黑體" panose="020B0604030504040204" pitchFamily="34" charset="-120"/>
              </a:rPr>
              <a:t>政府機關及學校用電效率提升計畫</a:t>
            </a:r>
            <a:r>
              <a:rPr lang="en-US" altLang="zh-TW" sz="2000" dirty="0">
                <a:latin typeface="微軟正黑體" panose="020B0604030504040204" pitchFamily="34" charset="-120"/>
                <a:ea typeface="微軟正黑體" panose="020B0604030504040204" pitchFamily="34" charset="-120"/>
              </a:rPr>
              <a:t>(113~115</a:t>
            </a:r>
            <a:r>
              <a:rPr lang="zh-TW" altLang="en-US" sz="2000" dirty="0">
                <a:latin typeface="微軟正黑體" panose="020B0604030504040204" pitchFamily="34" charset="-120"/>
                <a:ea typeface="微軟正黑體" panose="020B0604030504040204" pitchFamily="34" charset="-120"/>
              </a:rPr>
              <a:t>年</a:t>
            </a:r>
            <a:r>
              <a:rPr lang="en-US" altLang="zh-TW" sz="2000" dirty="0">
                <a:latin typeface="微軟正黑體" panose="020B0604030504040204" pitchFamily="34" charset="-120"/>
                <a:ea typeface="微軟正黑體" panose="020B0604030504040204" pitchFamily="34" charset="-120"/>
              </a:rPr>
              <a:t>)</a:t>
            </a:r>
          </a:p>
          <a:p>
            <a:pPr>
              <a:lnSpc>
                <a:spcPts val="3000"/>
              </a:lnSpc>
            </a:pPr>
            <a:r>
              <a:rPr lang="en-US" altLang="zh-TW" sz="2000" b="1" dirty="0">
                <a:latin typeface="微軟正黑體" panose="020B0604030504040204" pitchFamily="34" charset="-120"/>
                <a:ea typeface="微軟正黑體" panose="020B0604030504040204" pitchFamily="34" charset="-120"/>
              </a:rPr>
              <a:t>1</a:t>
            </a:r>
            <a:r>
              <a:rPr lang="zh-TW" altLang="en-US" sz="2000" b="1" dirty="0">
                <a:latin typeface="微軟正黑體" panose="020B0604030504040204" pitchFamily="34" charset="-120"/>
                <a:ea typeface="微軟正黑體" panose="020B0604030504040204" pitchFamily="34" charset="-120"/>
              </a:rPr>
              <a:t> </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 </a:t>
            </a:r>
            <a:r>
              <a:rPr lang="zh-TW" altLang="zh-TW" sz="2000" b="1" dirty="0">
                <a:latin typeface="微軟正黑體" panose="020B0604030504040204" pitchFamily="34" charset="-120"/>
                <a:ea typeface="微軟正黑體" panose="020B0604030504040204" pitchFamily="34" charset="-120"/>
              </a:rPr>
              <a:t>節電目標：</a:t>
            </a:r>
            <a:endParaRPr lang="en-US" altLang="zh-TW" sz="2000" b="1" dirty="0">
              <a:latin typeface="微軟正黑體" panose="020B0604030504040204" pitchFamily="34" charset="-120"/>
              <a:ea typeface="微軟正黑體" panose="020B0604030504040204" pitchFamily="34" charset="-120"/>
            </a:endParaRPr>
          </a:p>
          <a:p>
            <a:pPr>
              <a:lnSpc>
                <a:spcPts val="3000"/>
              </a:lnSpc>
            </a:pP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113</a:t>
            </a:r>
            <a:r>
              <a:rPr lang="zh-TW" altLang="en-US" dirty="0">
                <a:latin typeface="微軟正黑體" panose="020B0604030504040204" pitchFamily="34" charset="-120"/>
                <a:ea typeface="微軟正黑體" panose="020B0604030504040204" pitchFamily="34" charset="-120"/>
              </a:rPr>
              <a:t>年啟動政府機關及學校用電效率提升計畫</a:t>
            </a:r>
            <a:r>
              <a:rPr lang="en-US" altLang="zh-TW" dirty="0">
                <a:latin typeface="微軟正黑體" panose="020B0604030504040204" pitchFamily="34" charset="-120"/>
                <a:ea typeface="微軟正黑體" panose="020B0604030504040204" pitchFamily="34" charset="-120"/>
              </a:rPr>
              <a:t>(113~115) </a:t>
            </a:r>
            <a:r>
              <a:rPr lang="zh-TW" altLang="en-US" dirty="0">
                <a:latin typeface="微軟正黑體" panose="020B0604030504040204" pitchFamily="34" charset="-120"/>
                <a:ea typeface="微軟正黑體" panose="020B0604030504040204" pitchFamily="34" charset="-120"/>
              </a:rPr>
              <a:t>，本校屬性分類為大學第四</a:t>
            </a:r>
            <a:endParaRPr lang="en-US" altLang="zh-TW" dirty="0">
              <a:latin typeface="微軟正黑體" panose="020B0604030504040204" pitchFamily="34" charset="-120"/>
              <a:ea typeface="微軟正黑體" panose="020B0604030504040204" pitchFamily="34" charset="-120"/>
            </a:endParaRPr>
          </a:p>
          <a:p>
            <a:pPr>
              <a:lnSpc>
                <a:spcPts val="3000"/>
              </a:lnSpc>
            </a:pPr>
            <a:r>
              <a:rPr lang="zh-TW" altLang="en-US" dirty="0">
                <a:latin typeface="微軟正黑體" panose="020B0604030504040204" pitchFamily="34" charset="-120"/>
                <a:ea typeface="微軟正黑體" panose="020B0604030504040204" pitchFamily="34" charset="-120"/>
              </a:rPr>
              <a:t>     組， 公告基準值</a:t>
            </a:r>
            <a:r>
              <a:rPr lang="en-US" altLang="zh-TW" dirty="0">
                <a:latin typeface="微軟正黑體" panose="020B0604030504040204" pitchFamily="34" charset="-120"/>
                <a:ea typeface="微軟正黑體" panose="020B0604030504040204" pitchFamily="34" charset="-120"/>
              </a:rPr>
              <a:t>EUI</a:t>
            </a:r>
            <a:r>
              <a:rPr lang="zh-TW" altLang="en-US" dirty="0">
                <a:latin typeface="微軟正黑體" panose="020B0604030504040204" pitchFamily="34" charset="-120"/>
                <a:ea typeface="微軟正黑體" panose="020B0604030504040204" pitchFamily="34" charset="-120"/>
              </a:rPr>
              <a:t>為</a:t>
            </a:r>
            <a:r>
              <a:rPr lang="en-US" altLang="zh-TW" dirty="0">
                <a:latin typeface="微軟正黑體" panose="020B0604030504040204" pitchFamily="34" charset="-120"/>
                <a:ea typeface="微軟正黑體" panose="020B0604030504040204" pitchFamily="34" charset="-120"/>
              </a:rPr>
              <a:t>80 </a:t>
            </a:r>
            <a:r>
              <a:rPr lang="zh-TW" altLang="en-US" dirty="0">
                <a:latin typeface="微軟正黑體" panose="020B0604030504040204" pitchFamily="34" charset="-120"/>
                <a:ea typeface="微軟正黑體" panose="020B0604030504040204" pitchFamily="34" charset="-120"/>
              </a:rPr>
              <a:t>，</a:t>
            </a:r>
            <a:r>
              <a:rPr lang="en-US" altLang="zh-TW" dirty="0">
                <a:latin typeface="微軟正黑體" panose="020B0604030504040204" pitchFamily="34" charset="-120"/>
                <a:ea typeface="微軟正黑體" panose="020B0604030504040204" pitchFamily="34" charset="-120"/>
              </a:rPr>
              <a:t>113</a:t>
            </a:r>
            <a:r>
              <a:rPr lang="zh-TW" altLang="en-US" dirty="0">
                <a:latin typeface="微軟正黑體" panose="020B0604030504040204" pitchFamily="34" charset="-120"/>
                <a:ea typeface="微軟正黑體" panose="020B0604030504040204" pitchFamily="34" charset="-120"/>
              </a:rPr>
              <a:t>年度為基期年，</a:t>
            </a:r>
            <a:r>
              <a:rPr lang="en-US" altLang="zh-TW" dirty="0">
                <a:latin typeface="微軟正黑體" panose="020B0604030504040204" pitchFamily="34" charset="-120"/>
                <a:ea typeface="微軟正黑體" panose="020B0604030504040204" pitchFamily="34" charset="-120"/>
              </a:rPr>
              <a:t>EUI</a:t>
            </a:r>
            <a:r>
              <a:rPr lang="zh-TW" altLang="en-US" dirty="0">
                <a:latin typeface="微軟正黑體" panose="020B0604030504040204" pitchFamily="34" charset="-120"/>
                <a:ea typeface="微軟正黑體" panose="020B0604030504040204" pitchFamily="34" charset="-120"/>
              </a:rPr>
              <a:t>值</a:t>
            </a:r>
            <a:r>
              <a:rPr lang="en-US" altLang="zh-TW" dirty="0">
                <a:latin typeface="微軟正黑體" panose="020B0604030504040204" pitchFamily="34" charset="-120"/>
                <a:ea typeface="微軟正黑體" panose="020B0604030504040204" pitchFamily="34" charset="-120"/>
              </a:rPr>
              <a:t>78.8</a:t>
            </a:r>
            <a:r>
              <a:rPr lang="zh-TW" altLang="en-US" dirty="0">
                <a:latin typeface="微軟正黑體" panose="020B0604030504040204" pitchFamily="34" charset="-120"/>
                <a:ea typeface="微軟正黑體" panose="020B0604030504040204" pitchFamily="34" charset="-120"/>
              </a:rPr>
              <a:t>，後續以不成長為目標。</a:t>
            </a:r>
            <a:endParaRPr lang="en-US" altLang="zh-TW" dirty="0">
              <a:latin typeface="微軟正黑體" panose="020B0604030504040204" pitchFamily="34" charset="-120"/>
              <a:ea typeface="微軟正黑體" panose="020B0604030504040204" pitchFamily="34" charset="-120"/>
            </a:endParaRPr>
          </a:p>
          <a:p>
            <a:pPr>
              <a:lnSpc>
                <a:spcPts val="3000"/>
              </a:lnSpc>
            </a:pPr>
            <a:r>
              <a:rPr lang="en-US" altLang="zh-TW" sz="2000" b="1" dirty="0">
                <a:latin typeface="微軟正黑體" panose="020B0604030504040204" pitchFamily="34" charset="-120"/>
                <a:ea typeface="微軟正黑體" panose="020B0604030504040204" pitchFamily="34" charset="-120"/>
              </a:rPr>
              <a:t>2</a:t>
            </a:r>
            <a:r>
              <a:rPr lang="zh-TW" altLang="en-US" sz="2000" b="1" dirty="0">
                <a:latin typeface="微軟正黑體" panose="020B0604030504040204" pitchFamily="34" charset="-120"/>
                <a:ea typeface="微軟正黑體" panose="020B0604030504040204" pitchFamily="34" charset="-120"/>
              </a:rPr>
              <a:t> </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 節水</a:t>
            </a:r>
            <a:r>
              <a:rPr lang="zh-TW" altLang="zh-TW" sz="2000" b="1" dirty="0">
                <a:latin typeface="微軟正黑體" panose="020B0604030504040204" pitchFamily="34" charset="-120"/>
                <a:ea typeface="微軟正黑體" panose="020B0604030504040204" pitchFamily="34" charset="-120"/>
              </a:rPr>
              <a:t>目標</a:t>
            </a:r>
            <a:r>
              <a:rPr lang="zh-TW" altLang="en-US" sz="2000" b="1" dirty="0">
                <a:latin typeface="微軟正黑體" panose="020B0604030504040204" pitchFamily="34" charset="-120"/>
                <a:ea typeface="微軟正黑體" panose="020B0604030504040204" pitchFamily="34" charset="-120"/>
              </a:rPr>
              <a:t>：</a:t>
            </a:r>
            <a:br>
              <a:rPr lang="en-US" altLang="zh-TW" dirty="0">
                <a:latin typeface="微軟正黑體" panose="020B0604030504040204" pitchFamily="34" charset="-120"/>
                <a:ea typeface="微軟正黑體" panose="020B0604030504040204" pitchFamily="34" charset="-120"/>
              </a:rPr>
            </a:br>
            <a:r>
              <a:rPr lang="zh-TW" altLang="en-US" dirty="0">
                <a:latin typeface="微軟正黑體" panose="020B0604030504040204" pitchFamily="34" charset="-120"/>
                <a:ea typeface="微軟正黑體" panose="020B0604030504040204" pitchFamily="34" charset="-120"/>
              </a:rPr>
              <a:t>     </a:t>
            </a:r>
            <a:r>
              <a:rPr lang="zh-TW" altLang="zh-TW" dirty="0">
                <a:latin typeface="微軟正黑體" panose="020B0604030504040204" pitchFamily="34" charset="-120"/>
                <a:ea typeface="微軟正黑體" panose="020B0604030504040204" pitchFamily="34" charset="-120"/>
              </a:rPr>
              <a:t>每年用水量以較前一年減少</a:t>
            </a:r>
            <a:r>
              <a:rPr lang="en-US" altLang="zh-TW" dirty="0">
                <a:latin typeface="微軟正黑體" panose="020B0604030504040204" pitchFamily="34" charset="-120"/>
                <a:ea typeface="微軟正黑體" panose="020B0604030504040204" pitchFamily="34" charset="-120"/>
              </a:rPr>
              <a:t>2%</a:t>
            </a:r>
            <a:r>
              <a:rPr lang="zh-TW" altLang="zh-TW" dirty="0">
                <a:latin typeface="微軟正黑體" panose="020B0604030504040204" pitchFamily="34" charset="-120"/>
                <a:ea typeface="微軟正黑體" panose="020B0604030504040204" pitchFamily="34" charset="-120"/>
              </a:rPr>
              <a:t>為原則</a:t>
            </a:r>
            <a:r>
              <a:rPr lang="zh-TW" altLang="en-US" dirty="0">
                <a:latin typeface="微軟正黑體" panose="020B0604030504040204" pitchFamily="34" charset="-120"/>
                <a:ea typeface="微軟正黑體" panose="020B0604030504040204" pitchFamily="34" charset="-120"/>
              </a:rPr>
              <a:t>。</a:t>
            </a:r>
          </a:p>
        </p:txBody>
      </p:sp>
      <p:sp>
        <p:nvSpPr>
          <p:cNvPr id="8" name="投影片編號版面配置區 7">
            <a:extLst>
              <a:ext uri="{FF2B5EF4-FFF2-40B4-BE49-F238E27FC236}">
                <a16:creationId xmlns:a16="http://schemas.microsoft.com/office/drawing/2014/main" id="{235FD17B-23C7-A0EB-724C-DD2CA111D9F9}"/>
              </a:ext>
            </a:extLst>
          </p:cNvPr>
          <p:cNvSpPr>
            <a:spLocks noGrp="1"/>
          </p:cNvSpPr>
          <p:nvPr>
            <p:ph type="sldNum" sz="quarter" idx="12"/>
          </p:nvPr>
        </p:nvSpPr>
        <p:spPr/>
        <p:txBody>
          <a:bodyPr/>
          <a:lstStyle/>
          <a:p>
            <a:fld id="{DBEDC8D0-E187-4214-AD4B-4EBE0301AF01}" type="slidenum">
              <a:rPr lang="zh-TW" altLang="en-US" smtClean="0"/>
              <a:pPr/>
              <a:t>7</a:t>
            </a:fld>
            <a:endParaRPr lang="zh-TW" altLang="en-US"/>
          </a:p>
        </p:txBody>
      </p:sp>
    </p:spTree>
    <p:extLst>
      <p:ext uri="{BB962C8B-B14F-4D97-AF65-F5344CB8AC3E}">
        <p14:creationId xmlns:p14="http://schemas.microsoft.com/office/powerpoint/2010/main" val="1629865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3"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4" cstate="print"/>
          <a:stretch>
            <a:fillRect/>
          </a:stretch>
        </p:blipFill>
        <p:spPr>
          <a:xfrm>
            <a:off x="-33188" y="-11079"/>
            <a:ext cx="9186704" cy="7144847"/>
          </a:xfrm>
          <a:prstGeom prst="rect">
            <a:avLst/>
          </a:prstGeom>
        </p:spPr>
      </p:pic>
      <p:sp>
        <p:nvSpPr>
          <p:cNvPr id="7" name="矩形 6"/>
          <p:cNvSpPr/>
          <p:nvPr/>
        </p:nvSpPr>
        <p:spPr>
          <a:xfrm>
            <a:off x="82757" y="1383159"/>
            <a:ext cx="4140460" cy="400110"/>
          </a:xfrm>
          <a:prstGeom prst="rect">
            <a:avLst/>
          </a:prstGeom>
        </p:spPr>
        <p:txBody>
          <a:bodyPr wrap="square">
            <a:spAutoFit/>
          </a:bodyPr>
          <a:lstStyle/>
          <a:p>
            <a:pPr>
              <a:buSzPct val="120000"/>
            </a:pPr>
            <a:r>
              <a:rPr lang="en-US" altLang="zh-TW" sz="2000" b="1" dirty="0">
                <a:latin typeface="微軟正黑體" panose="020B0604030504040204" pitchFamily="34" charset="-120"/>
                <a:ea typeface="微軟正黑體" panose="020B0604030504040204" pitchFamily="34" charset="-120"/>
              </a:rPr>
              <a:t>114</a:t>
            </a:r>
            <a:r>
              <a:rPr lang="zh-TW" altLang="zh-TW" sz="2000" b="1" dirty="0">
                <a:latin typeface="微軟正黑體" panose="020B0604030504040204" pitchFamily="34" charset="-120"/>
                <a:ea typeface="微軟正黑體" panose="020B0604030504040204" pitchFamily="34" charset="-120"/>
              </a:rPr>
              <a:t>年</a:t>
            </a:r>
            <a:r>
              <a:rPr lang="zh-TW" altLang="en-US" sz="2000" b="1" dirty="0">
                <a:latin typeface="微軟正黑體" panose="020B0604030504040204" pitchFamily="34" charset="-120"/>
                <a:ea typeface="微軟正黑體" panose="020B0604030504040204" pitchFamily="34" charset="-120"/>
              </a:rPr>
              <a:t>用</a:t>
            </a:r>
            <a:r>
              <a:rPr lang="zh-TW" altLang="zh-TW" sz="2000" b="1" dirty="0">
                <a:latin typeface="微軟正黑體" panose="020B0604030504040204" pitchFamily="34" charset="-120"/>
                <a:ea typeface="微軟正黑體" panose="020B0604030504040204" pitchFamily="34" charset="-120"/>
              </a:rPr>
              <a:t>電</a:t>
            </a:r>
            <a:r>
              <a:rPr lang="zh-TW" altLang="en-US" sz="2000" b="1" dirty="0">
                <a:latin typeface="微軟正黑體" panose="020B0604030504040204" pitchFamily="34" charset="-120"/>
                <a:ea typeface="微軟正黑體" panose="020B0604030504040204" pitchFamily="34" charset="-120"/>
              </a:rPr>
              <a:t>分析</a:t>
            </a:r>
            <a:endParaRPr lang="zh-TW" altLang="en-US" sz="2000" dirty="0">
              <a:latin typeface="微軟正黑體" panose="020B0604030504040204" pitchFamily="34" charset="-120"/>
              <a:ea typeface="微軟正黑體" panose="020B0604030504040204" pitchFamily="34" charset="-120"/>
            </a:endParaRPr>
          </a:p>
        </p:txBody>
      </p:sp>
      <p:sp>
        <p:nvSpPr>
          <p:cNvPr id="8" name="矩形 7"/>
          <p:cNvSpPr/>
          <p:nvPr/>
        </p:nvSpPr>
        <p:spPr>
          <a:xfrm>
            <a:off x="109333" y="2055451"/>
            <a:ext cx="9044183" cy="818557"/>
          </a:xfrm>
          <a:prstGeom prst="rect">
            <a:avLst/>
          </a:prstGeom>
        </p:spPr>
        <p:txBody>
          <a:bodyPr wrap="square">
            <a:spAutoFit/>
          </a:bodyPr>
          <a:lstStyle/>
          <a:p>
            <a:pPr>
              <a:lnSpc>
                <a:spcPts val="3000"/>
              </a:lnSpc>
              <a:buSzPct val="120000"/>
            </a:pPr>
            <a:r>
              <a:rPr lang="en-US" altLang="zh-TW" dirty="0">
                <a:latin typeface="微軟正黑體" panose="020B0604030504040204" pitchFamily="34" charset="-120"/>
                <a:ea typeface="微軟正黑體" panose="020B0604030504040204" pitchFamily="34" charset="-120"/>
              </a:rPr>
              <a:t>114</a:t>
            </a:r>
            <a:r>
              <a:rPr lang="zh-TW" altLang="en-US" dirty="0">
                <a:latin typeface="微軟正黑體" panose="020B0604030504040204" pitchFamily="34" charset="-120"/>
                <a:ea typeface="微軟正黑體" panose="020B0604030504040204" pitchFamily="34" charset="-120"/>
              </a:rPr>
              <a:t>年</a:t>
            </a:r>
            <a:r>
              <a:rPr lang="en-US" altLang="zh-TW" dirty="0">
                <a:latin typeface="微軟正黑體" panose="020B0604030504040204" pitchFamily="34" charset="-120"/>
                <a:ea typeface="微軟正黑體" panose="020B0604030504040204" pitchFamily="34" charset="-120"/>
              </a:rPr>
              <a:t>1-12</a:t>
            </a:r>
            <a:r>
              <a:rPr lang="zh-TW" altLang="en-US" dirty="0">
                <a:latin typeface="微軟正黑體" panose="020B0604030504040204" pitchFamily="34" charset="-120"/>
                <a:ea typeface="微軟正黑體" panose="020B0604030504040204" pitchFamily="34" charset="-120"/>
              </a:rPr>
              <a:t>月累計總用電量</a:t>
            </a:r>
            <a:r>
              <a:rPr lang="en-US" altLang="zh-TW" dirty="0">
                <a:latin typeface="微軟正黑體" panose="020B0604030504040204" pitchFamily="34" charset="-120"/>
                <a:ea typeface="微軟正黑體" panose="020B0604030504040204" pitchFamily="34" charset="-120"/>
              </a:rPr>
              <a:t>72,242,544</a:t>
            </a:r>
            <a:r>
              <a:rPr lang="zh-TW" altLang="en-US" dirty="0">
                <a:latin typeface="微軟正黑體" panose="020B0604030504040204" pitchFamily="34" charset="-120"/>
                <a:ea typeface="微軟正黑體" panose="020B0604030504040204" pitchFamily="34" charset="-120"/>
              </a:rPr>
              <a:t>度，較去年</a:t>
            </a:r>
            <a:r>
              <a:rPr lang="en-US" altLang="zh-TW" dirty="0">
                <a:latin typeface="微軟正黑體" panose="020B0604030504040204" pitchFamily="34" charset="-120"/>
                <a:ea typeface="微軟正黑體" panose="020B0604030504040204" pitchFamily="34" charset="-120"/>
              </a:rPr>
              <a:t>(113)</a:t>
            </a:r>
            <a:r>
              <a:rPr lang="zh-TW" altLang="en-US" dirty="0">
                <a:latin typeface="微軟正黑體" panose="020B0604030504040204" pitchFamily="34" charset="-120"/>
                <a:ea typeface="微軟正黑體" panose="020B0604030504040204" pitchFamily="34" charset="-120"/>
              </a:rPr>
              <a:t>同期用電量</a:t>
            </a:r>
            <a:r>
              <a:rPr lang="en-US" altLang="zh-TW" dirty="0">
                <a:latin typeface="微軟正黑體" panose="020B0604030504040204" pitchFamily="34" charset="-120"/>
                <a:ea typeface="微軟正黑體" panose="020B0604030504040204" pitchFamily="34" charset="-120"/>
              </a:rPr>
              <a:t>72,285,368</a:t>
            </a:r>
            <a:r>
              <a:rPr lang="zh-TW" altLang="en-US" dirty="0">
                <a:latin typeface="微軟正黑體" panose="020B0604030504040204" pitchFamily="34" charset="-120"/>
                <a:ea typeface="微軟正黑體" panose="020B0604030504040204" pitchFamily="34" charset="-120"/>
              </a:rPr>
              <a:t>度，減少用電</a:t>
            </a:r>
            <a:r>
              <a:rPr lang="en-US" altLang="zh-TW" dirty="0">
                <a:latin typeface="微軟正黑體" panose="020B0604030504040204" pitchFamily="34" charset="-120"/>
                <a:ea typeface="微軟正黑體" panose="020B0604030504040204" pitchFamily="34" charset="-120"/>
              </a:rPr>
              <a:t>42,824</a:t>
            </a:r>
            <a:r>
              <a:rPr lang="zh-TW" altLang="en-US" dirty="0">
                <a:latin typeface="微軟正黑體" panose="020B0604030504040204" pitchFamily="34" charset="-120"/>
                <a:ea typeface="微軟正黑體" panose="020B0604030504040204" pitchFamily="34" charset="-120"/>
              </a:rPr>
              <a:t>度，減少</a:t>
            </a:r>
            <a:r>
              <a:rPr lang="en-US" altLang="zh-TW" dirty="0">
                <a:latin typeface="微軟正黑體" panose="020B0604030504040204" pitchFamily="34" charset="-120"/>
                <a:ea typeface="微軟正黑體" panose="020B0604030504040204" pitchFamily="34" charset="-120"/>
              </a:rPr>
              <a:t>0.06%</a:t>
            </a:r>
            <a:r>
              <a:rPr lang="zh-TW" altLang="en-US" dirty="0">
                <a:latin typeface="微軟正黑體" panose="020B0604030504040204" pitchFamily="34" charset="-120"/>
                <a:ea typeface="微軟正黑體" panose="020B0604030504040204" pitchFamily="34" charset="-120"/>
              </a:rPr>
              <a:t>，增加電費新臺幣</a:t>
            </a:r>
            <a:r>
              <a:rPr lang="en-US" altLang="zh-TW" dirty="0">
                <a:latin typeface="微軟正黑體" panose="020B0604030504040204" pitchFamily="34" charset="-120"/>
                <a:ea typeface="微軟正黑體" panose="020B0604030504040204" pitchFamily="34" charset="-120"/>
              </a:rPr>
              <a:t>293,928</a:t>
            </a:r>
            <a:r>
              <a:rPr lang="zh-TW" altLang="en-US" dirty="0">
                <a:latin typeface="微軟正黑體" panose="020B0604030504040204" pitchFamily="34" charset="-120"/>
                <a:ea typeface="微軟正黑體" panose="020B0604030504040204" pitchFamily="34" charset="-120"/>
              </a:rPr>
              <a:t>元整。</a:t>
            </a:r>
            <a:endParaRPr lang="en-US" altLang="zh-TW"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1078515" y="5985284"/>
            <a:ext cx="3767839" cy="369332"/>
          </a:xfrm>
          <a:prstGeom prst="rect">
            <a:avLst/>
          </a:prstGeom>
          <a:noFill/>
        </p:spPr>
        <p:txBody>
          <a:bodyPr wrap="square" rtlCol="0">
            <a:spAutoFit/>
          </a:bodyPr>
          <a:lstStyle/>
          <a:p>
            <a:r>
              <a:rPr lang="zh-TW" altLang="en-US" b="1" dirty="0">
                <a:latin typeface="微軟正黑體" panose="020B0604030504040204" pitchFamily="34" charset="-120"/>
                <a:ea typeface="微軟正黑體" panose="020B0604030504040204" pitchFamily="34" charset="-120"/>
              </a:rPr>
              <a:t>最近</a:t>
            </a:r>
            <a:r>
              <a:rPr lang="en-US" altLang="zh-TW" b="1" dirty="0">
                <a:latin typeface="微軟正黑體" panose="020B0604030504040204" pitchFamily="34" charset="-120"/>
                <a:ea typeface="微軟正黑體" panose="020B0604030504040204" pitchFamily="34" charset="-120"/>
              </a:rPr>
              <a:t>5</a:t>
            </a:r>
            <a:r>
              <a:rPr lang="zh-TW" altLang="en-US" b="1" dirty="0">
                <a:latin typeface="微軟正黑體" panose="020B0604030504040204" pitchFamily="34" charset="-120"/>
                <a:ea typeface="微軟正黑體" panose="020B0604030504040204" pitchFamily="34" charset="-120"/>
              </a:rPr>
              <a:t>年用電量</a:t>
            </a:r>
          </a:p>
        </p:txBody>
      </p:sp>
      <p:sp>
        <p:nvSpPr>
          <p:cNvPr id="23" name="文字方塊 22"/>
          <p:cNvSpPr txBox="1"/>
          <p:nvPr/>
        </p:nvSpPr>
        <p:spPr>
          <a:xfrm>
            <a:off x="6285144" y="5987447"/>
            <a:ext cx="3528392" cy="369332"/>
          </a:xfrm>
          <a:prstGeom prst="rect">
            <a:avLst/>
          </a:prstGeom>
          <a:noFill/>
        </p:spPr>
        <p:txBody>
          <a:bodyPr wrap="square" rtlCol="0">
            <a:spAutoFit/>
          </a:bodyPr>
          <a:lstStyle/>
          <a:p>
            <a:r>
              <a:rPr lang="zh-TW" altLang="en-US" b="1" dirty="0">
                <a:latin typeface="微軟正黑體" panose="020B0604030504040204" pitchFamily="34" charset="-120"/>
                <a:ea typeface="微軟正黑體" panose="020B0604030504040204" pitchFamily="34" charset="-120"/>
              </a:rPr>
              <a:t>最近</a:t>
            </a:r>
            <a:r>
              <a:rPr lang="en-US" altLang="zh-TW" b="1" dirty="0">
                <a:latin typeface="微軟正黑體" panose="020B0604030504040204" pitchFamily="34" charset="-120"/>
                <a:ea typeface="微軟正黑體" panose="020B0604030504040204" pitchFamily="34" charset="-120"/>
              </a:rPr>
              <a:t>5</a:t>
            </a:r>
            <a:r>
              <a:rPr lang="zh-TW" altLang="en-US" b="1" dirty="0">
                <a:latin typeface="微軟正黑體" panose="020B0604030504040204" pitchFamily="34" charset="-120"/>
                <a:ea typeface="微軟正黑體" panose="020B0604030504040204" pitchFamily="34" charset="-120"/>
              </a:rPr>
              <a:t>年電費</a:t>
            </a:r>
          </a:p>
        </p:txBody>
      </p:sp>
      <p:sp>
        <p:nvSpPr>
          <p:cNvPr id="19" name="矩形 18"/>
          <p:cNvSpPr/>
          <p:nvPr/>
        </p:nvSpPr>
        <p:spPr>
          <a:xfrm>
            <a:off x="2692988" y="118037"/>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用電、用水分析</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graphicFrame>
        <p:nvGraphicFramePr>
          <p:cNvPr id="20" name="圖表 19">
            <a:extLst>
              <a:ext uri="{FF2B5EF4-FFF2-40B4-BE49-F238E27FC236}">
                <a16:creationId xmlns:a16="http://schemas.microsoft.com/office/drawing/2014/main" id="{00000000-0008-0000-0000-000004000000}"/>
              </a:ext>
            </a:extLst>
          </p:cNvPr>
          <p:cNvGraphicFramePr>
            <a:graphicFrameLocks/>
          </p:cNvGraphicFramePr>
          <p:nvPr>
            <p:extLst>
              <p:ext uri="{D42A27DB-BD31-4B8C-83A1-F6EECF244321}">
                <p14:modId xmlns:p14="http://schemas.microsoft.com/office/powerpoint/2010/main" val="1503949197"/>
              </p:ext>
            </p:extLst>
          </p:nvPr>
        </p:nvGraphicFramePr>
        <p:xfrm>
          <a:off x="-70110" y="3346303"/>
          <a:ext cx="4706178" cy="250383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4" name="圖表 23">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3340322635"/>
              </p:ext>
            </p:extLst>
          </p:nvPr>
        </p:nvGraphicFramePr>
        <p:xfrm>
          <a:off x="4437822" y="3372017"/>
          <a:ext cx="4706178" cy="2503832"/>
        </p:xfrm>
        <a:graphic>
          <a:graphicData uri="http://schemas.openxmlformats.org/drawingml/2006/chart">
            <c:chart xmlns:c="http://schemas.openxmlformats.org/drawingml/2006/chart" xmlns:r="http://schemas.openxmlformats.org/officeDocument/2006/relationships" r:id="rId6"/>
          </a:graphicData>
        </a:graphic>
      </p:graphicFrame>
      <p:sp>
        <p:nvSpPr>
          <p:cNvPr id="4" name="投影片編號版面配置區 3">
            <a:extLst>
              <a:ext uri="{FF2B5EF4-FFF2-40B4-BE49-F238E27FC236}">
                <a16:creationId xmlns:a16="http://schemas.microsoft.com/office/drawing/2014/main" id="{19D37FA7-8786-A52E-50F9-9657FD321BEA}"/>
              </a:ext>
            </a:extLst>
          </p:cNvPr>
          <p:cNvSpPr>
            <a:spLocks noGrp="1"/>
          </p:cNvSpPr>
          <p:nvPr>
            <p:ph type="sldNum" sz="quarter" idx="12"/>
          </p:nvPr>
        </p:nvSpPr>
        <p:spPr/>
        <p:txBody>
          <a:bodyPr/>
          <a:lstStyle/>
          <a:p>
            <a:fld id="{DBEDC8D0-E187-4214-AD4B-4EBE0301AF01}" type="slidenum">
              <a:rPr lang="zh-TW" altLang="en-US" smtClean="0"/>
              <a:pPr/>
              <a:t>8</a:t>
            </a:fld>
            <a:endParaRPr lang="zh-TW" altLang="en-US"/>
          </a:p>
        </p:txBody>
      </p:sp>
    </p:spTree>
    <p:extLst>
      <p:ext uri="{BB962C8B-B14F-4D97-AF65-F5344CB8AC3E}">
        <p14:creationId xmlns:p14="http://schemas.microsoft.com/office/powerpoint/2010/main" val="678321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3"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4" cstate="print"/>
          <a:stretch>
            <a:fillRect/>
          </a:stretch>
        </p:blipFill>
        <p:spPr>
          <a:xfrm>
            <a:off x="-33188" y="-11079"/>
            <a:ext cx="9186704" cy="7144847"/>
          </a:xfrm>
          <a:prstGeom prst="rect">
            <a:avLst/>
          </a:prstGeom>
        </p:spPr>
      </p:pic>
      <p:sp>
        <p:nvSpPr>
          <p:cNvPr id="7" name="矩形 6"/>
          <p:cNvSpPr/>
          <p:nvPr/>
        </p:nvSpPr>
        <p:spPr>
          <a:xfrm>
            <a:off x="82757" y="1383159"/>
            <a:ext cx="4140460" cy="400110"/>
          </a:xfrm>
          <a:prstGeom prst="rect">
            <a:avLst/>
          </a:prstGeom>
        </p:spPr>
        <p:txBody>
          <a:bodyPr wrap="square">
            <a:spAutoFit/>
          </a:bodyPr>
          <a:lstStyle/>
          <a:p>
            <a:pPr>
              <a:buSzPct val="120000"/>
            </a:pPr>
            <a:r>
              <a:rPr lang="en-US" altLang="zh-TW" sz="2000" b="1" dirty="0">
                <a:latin typeface="微軟正黑體" panose="020B0604030504040204" pitchFamily="34" charset="-120"/>
                <a:ea typeface="微軟正黑體" panose="020B0604030504040204" pitchFamily="34" charset="-120"/>
              </a:rPr>
              <a:t>114</a:t>
            </a:r>
            <a:r>
              <a:rPr lang="zh-TW" altLang="zh-TW" sz="2000" b="1" dirty="0">
                <a:latin typeface="微軟正黑體" panose="020B0604030504040204" pitchFamily="34" charset="-120"/>
                <a:ea typeface="微軟正黑體" panose="020B0604030504040204" pitchFamily="34" charset="-120"/>
              </a:rPr>
              <a:t>年</a:t>
            </a:r>
            <a:r>
              <a:rPr lang="zh-TW" altLang="en-US" sz="2000" b="1" dirty="0">
                <a:latin typeface="微軟正黑體" panose="020B0604030504040204" pitchFamily="34" charset="-120"/>
                <a:ea typeface="微軟正黑體" panose="020B0604030504040204" pitchFamily="34" charset="-120"/>
              </a:rPr>
              <a:t>用</a:t>
            </a:r>
            <a:r>
              <a:rPr lang="zh-TW" altLang="zh-TW" sz="2000" b="1" dirty="0">
                <a:latin typeface="微軟正黑體" panose="020B0604030504040204" pitchFamily="34" charset="-120"/>
                <a:ea typeface="微軟正黑體" panose="020B0604030504040204" pitchFamily="34" charset="-120"/>
              </a:rPr>
              <a:t>電</a:t>
            </a:r>
            <a:r>
              <a:rPr lang="zh-TW" altLang="en-US" sz="2000" b="1" dirty="0">
                <a:latin typeface="微軟正黑體" panose="020B0604030504040204" pitchFamily="34" charset="-120"/>
                <a:ea typeface="微軟正黑體" panose="020B0604030504040204" pitchFamily="34" charset="-120"/>
              </a:rPr>
              <a:t>分析</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用電量比較</a:t>
            </a:r>
            <a:endParaRPr lang="zh-TW" altLang="en-US" sz="2000" dirty="0">
              <a:latin typeface="微軟正黑體" panose="020B0604030504040204" pitchFamily="34" charset="-120"/>
              <a:ea typeface="微軟正黑體" panose="020B0604030504040204" pitchFamily="34" charset="-120"/>
            </a:endParaRPr>
          </a:p>
        </p:txBody>
      </p:sp>
      <p:sp>
        <p:nvSpPr>
          <p:cNvPr id="19" name="矩形 18"/>
          <p:cNvSpPr/>
          <p:nvPr/>
        </p:nvSpPr>
        <p:spPr>
          <a:xfrm>
            <a:off x="2692988" y="118037"/>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用電、用水分析</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247468" y="2100956"/>
            <a:ext cx="5908707"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醫學院、工學院、校級研究中心及電資學院用電量較高</a:t>
            </a:r>
          </a:p>
        </p:txBody>
      </p:sp>
      <p:sp>
        <p:nvSpPr>
          <p:cNvPr id="24" name="文字方塊 23"/>
          <p:cNvSpPr txBox="1"/>
          <p:nvPr/>
        </p:nvSpPr>
        <p:spPr>
          <a:xfrm>
            <a:off x="683568" y="2981762"/>
            <a:ext cx="1152128" cy="276999"/>
          </a:xfrm>
          <a:prstGeom prst="rect">
            <a:avLst/>
          </a:prstGeom>
          <a:noFill/>
        </p:spPr>
        <p:txBody>
          <a:bodyPr wrap="square" rtlCol="0">
            <a:spAutoFit/>
          </a:bodyPr>
          <a:lstStyle/>
          <a:p>
            <a:r>
              <a:rPr lang="zh-TW" altLang="en-US" sz="1200" dirty="0"/>
              <a:t>用電度數</a:t>
            </a:r>
          </a:p>
        </p:txBody>
      </p:sp>
      <p:graphicFrame>
        <p:nvGraphicFramePr>
          <p:cNvPr id="16" name="圖表 15">
            <a:extLst>
              <a:ext uri="{FF2B5EF4-FFF2-40B4-BE49-F238E27FC236}">
                <a16:creationId xmlns:a16="http://schemas.microsoft.com/office/drawing/2014/main" id="{340A637A-FA1E-441C-9E8E-E839E4A295E5}"/>
              </a:ext>
            </a:extLst>
          </p:cNvPr>
          <p:cNvGraphicFramePr>
            <a:graphicFrameLocks/>
          </p:cNvGraphicFramePr>
          <p:nvPr>
            <p:extLst>
              <p:ext uri="{D42A27DB-BD31-4B8C-83A1-F6EECF244321}">
                <p14:modId xmlns:p14="http://schemas.microsoft.com/office/powerpoint/2010/main" val="38312324"/>
              </p:ext>
            </p:extLst>
          </p:nvPr>
        </p:nvGraphicFramePr>
        <p:xfrm>
          <a:off x="1044066" y="2409584"/>
          <a:ext cx="6696744" cy="4199072"/>
        </p:xfrm>
        <a:graphic>
          <a:graphicData uri="http://schemas.openxmlformats.org/drawingml/2006/chart">
            <c:chart xmlns:c="http://schemas.openxmlformats.org/drawingml/2006/chart" xmlns:r="http://schemas.openxmlformats.org/officeDocument/2006/relationships" r:id="rId5"/>
          </a:graphicData>
        </a:graphic>
      </p:graphicFrame>
      <p:sp>
        <p:nvSpPr>
          <p:cNvPr id="5" name="投影片編號版面配置區 4">
            <a:extLst>
              <a:ext uri="{FF2B5EF4-FFF2-40B4-BE49-F238E27FC236}">
                <a16:creationId xmlns:a16="http://schemas.microsoft.com/office/drawing/2014/main" id="{1A150AA5-2945-5351-1C46-BDACFBA010D9}"/>
              </a:ext>
            </a:extLst>
          </p:cNvPr>
          <p:cNvSpPr>
            <a:spLocks noGrp="1"/>
          </p:cNvSpPr>
          <p:nvPr>
            <p:ph type="sldNum" sz="quarter" idx="12"/>
          </p:nvPr>
        </p:nvSpPr>
        <p:spPr/>
        <p:txBody>
          <a:bodyPr/>
          <a:lstStyle/>
          <a:p>
            <a:fld id="{DBEDC8D0-E187-4214-AD4B-4EBE0301AF01}" type="slidenum">
              <a:rPr lang="zh-TW" altLang="en-US" smtClean="0"/>
              <a:pPr/>
              <a:t>9</a:t>
            </a:fld>
            <a:endParaRPr lang="zh-TW" altLang="en-US"/>
          </a:p>
        </p:txBody>
      </p:sp>
    </p:spTree>
    <p:extLst>
      <p:ext uri="{BB962C8B-B14F-4D97-AF65-F5344CB8AC3E}">
        <p14:creationId xmlns:p14="http://schemas.microsoft.com/office/powerpoint/2010/main" val="2908101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3"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4" cstate="print"/>
          <a:stretch>
            <a:fillRect/>
          </a:stretch>
        </p:blipFill>
        <p:spPr>
          <a:xfrm>
            <a:off x="-33188" y="-11079"/>
            <a:ext cx="9186704" cy="7144847"/>
          </a:xfrm>
          <a:prstGeom prst="rect">
            <a:avLst/>
          </a:prstGeom>
        </p:spPr>
      </p:pic>
      <p:sp>
        <p:nvSpPr>
          <p:cNvPr id="7" name="矩形 6"/>
          <p:cNvSpPr/>
          <p:nvPr/>
        </p:nvSpPr>
        <p:spPr>
          <a:xfrm>
            <a:off x="82757" y="1383159"/>
            <a:ext cx="4140460" cy="400110"/>
          </a:xfrm>
          <a:prstGeom prst="rect">
            <a:avLst/>
          </a:prstGeom>
        </p:spPr>
        <p:txBody>
          <a:bodyPr wrap="square">
            <a:spAutoFit/>
          </a:bodyPr>
          <a:lstStyle/>
          <a:p>
            <a:pPr>
              <a:buSzPct val="120000"/>
            </a:pPr>
            <a:r>
              <a:rPr lang="en-US" altLang="zh-TW" sz="2000" b="1" dirty="0">
                <a:latin typeface="微軟正黑體" panose="020B0604030504040204" pitchFamily="34" charset="-120"/>
                <a:ea typeface="微軟正黑體" panose="020B0604030504040204" pitchFamily="34" charset="-120"/>
              </a:rPr>
              <a:t>114</a:t>
            </a:r>
            <a:r>
              <a:rPr lang="zh-TW" altLang="zh-TW" sz="2000" b="1" dirty="0">
                <a:latin typeface="微軟正黑體" panose="020B0604030504040204" pitchFamily="34" charset="-120"/>
                <a:ea typeface="微軟正黑體" panose="020B0604030504040204" pitchFamily="34" charset="-120"/>
              </a:rPr>
              <a:t>年</a:t>
            </a:r>
            <a:r>
              <a:rPr lang="zh-TW" altLang="en-US" sz="2000" b="1" dirty="0">
                <a:latin typeface="微軟正黑體" panose="020B0604030504040204" pitchFamily="34" charset="-120"/>
                <a:ea typeface="微軟正黑體" panose="020B0604030504040204" pitchFamily="34" charset="-120"/>
              </a:rPr>
              <a:t>用</a:t>
            </a:r>
            <a:r>
              <a:rPr lang="zh-TW" altLang="zh-TW" sz="2000" b="1" dirty="0">
                <a:latin typeface="微軟正黑體" panose="020B0604030504040204" pitchFamily="34" charset="-120"/>
                <a:ea typeface="微軟正黑體" panose="020B0604030504040204" pitchFamily="34" charset="-120"/>
              </a:rPr>
              <a:t>電</a:t>
            </a:r>
            <a:r>
              <a:rPr lang="zh-TW" altLang="en-US" sz="2000" b="1" dirty="0">
                <a:latin typeface="微軟正黑體" panose="020B0604030504040204" pitchFamily="34" charset="-120"/>
                <a:ea typeface="微軟正黑體" panose="020B0604030504040204" pitchFamily="34" charset="-120"/>
              </a:rPr>
              <a:t>分析</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用電量提升比較</a:t>
            </a:r>
            <a:endParaRPr lang="zh-TW" altLang="en-US" sz="2000" dirty="0">
              <a:latin typeface="微軟正黑體" panose="020B0604030504040204" pitchFamily="34" charset="-120"/>
              <a:ea typeface="微軟正黑體" panose="020B0604030504040204" pitchFamily="34" charset="-120"/>
            </a:endParaRPr>
          </a:p>
        </p:txBody>
      </p:sp>
      <p:sp>
        <p:nvSpPr>
          <p:cNvPr id="19" name="矩形 18"/>
          <p:cNvSpPr/>
          <p:nvPr/>
        </p:nvSpPr>
        <p:spPr>
          <a:xfrm>
            <a:off x="2692988" y="118037"/>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用電、用水分析</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827584" y="2644895"/>
            <a:ext cx="1152128" cy="276999"/>
          </a:xfrm>
          <a:prstGeom prst="rect">
            <a:avLst/>
          </a:prstGeom>
          <a:noFill/>
        </p:spPr>
        <p:txBody>
          <a:bodyPr wrap="square" rtlCol="0">
            <a:spAutoFit/>
          </a:bodyPr>
          <a:lstStyle/>
          <a:p>
            <a:r>
              <a:rPr lang="zh-TW" altLang="en-US" sz="1200" dirty="0"/>
              <a:t>提升度數</a:t>
            </a:r>
          </a:p>
        </p:txBody>
      </p:sp>
      <p:sp>
        <p:nvSpPr>
          <p:cNvPr id="15" name="文字方塊 14"/>
          <p:cNvSpPr txBox="1"/>
          <p:nvPr/>
        </p:nvSpPr>
        <p:spPr>
          <a:xfrm>
            <a:off x="247468" y="2100956"/>
            <a:ext cx="7348867"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醫學院、校級研究中心、敏求智慧學院提升用電度數最多</a:t>
            </a:r>
          </a:p>
        </p:txBody>
      </p:sp>
      <p:graphicFrame>
        <p:nvGraphicFramePr>
          <p:cNvPr id="20" name="圖表 19">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866998202"/>
              </p:ext>
            </p:extLst>
          </p:nvPr>
        </p:nvGraphicFramePr>
        <p:xfrm>
          <a:off x="1547664" y="2337126"/>
          <a:ext cx="6045932" cy="3828177"/>
        </p:xfrm>
        <a:graphic>
          <a:graphicData uri="http://schemas.openxmlformats.org/drawingml/2006/chart">
            <c:chart xmlns:c="http://schemas.openxmlformats.org/drawingml/2006/chart" xmlns:r="http://schemas.openxmlformats.org/officeDocument/2006/relationships" r:id="rId5"/>
          </a:graphicData>
        </a:graphic>
      </p:graphicFrame>
      <p:sp>
        <p:nvSpPr>
          <p:cNvPr id="5" name="投影片編號版面配置區 4">
            <a:extLst>
              <a:ext uri="{FF2B5EF4-FFF2-40B4-BE49-F238E27FC236}">
                <a16:creationId xmlns:a16="http://schemas.microsoft.com/office/drawing/2014/main" id="{AD4737AD-AABC-E63C-0B47-6DC76E02686F}"/>
              </a:ext>
            </a:extLst>
          </p:cNvPr>
          <p:cNvSpPr>
            <a:spLocks noGrp="1"/>
          </p:cNvSpPr>
          <p:nvPr>
            <p:ph type="sldNum" sz="quarter" idx="12"/>
          </p:nvPr>
        </p:nvSpPr>
        <p:spPr/>
        <p:txBody>
          <a:bodyPr/>
          <a:lstStyle/>
          <a:p>
            <a:fld id="{DBEDC8D0-E187-4214-AD4B-4EBE0301AF01}" type="slidenum">
              <a:rPr lang="zh-TW" altLang="en-US" smtClean="0"/>
              <a:pPr/>
              <a:t>10</a:t>
            </a:fld>
            <a:endParaRPr lang="zh-TW" altLang="en-US"/>
          </a:p>
        </p:txBody>
      </p:sp>
    </p:spTree>
    <p:extLst>
      <p:ext uri="{BB962C8B-B14F-4D97-AF65-F5344CB8AC3E}">
        <p14:creationId xmlns:p14="http://schemas.microsoft.com/office/powerpoint/2010/main" val="1369363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3"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4" cstate="print"/>
          <a:stretch>
            <a:fillRect/>
          </a:stretch>
        </p:blipFill>
        <p:spPr>
          <a:xfrm>
            <a:off x="-33188" y="-11079"/>
            <a:ext cx="9186704" cy="7144847"/>
          </a:xfrm>
          <a:prstGeom prst="rect">
            <a:avLst/>
          </a:prstGeom>
        </p:spPr>
      </p:pic>
      <p:sp>
        <p:nvSpPr>
          <p:cNvPr id="7" name="矩形 6"/>
          <p:cNvSpPr/>
          <p:nvPr/>
        </p:nvSpPr>
        <p:spPr>
          <a:xfrm>
            <a:off x="82757" y="1383159"/>
            <a:ext cx="4140460" cy="400110"/>
          </a:xfrm>
          <a:prstGeom prst="rect">
            <a:avLst/>
          </a:prstGeom>
        </p:spPr>
        <p:txBody>
          <a:bodyPr wrap="square">
            <a:spAutoFit/>
          </a:bodyPr>
          <a:lstStyle/>
          <a:p>
            <a:pPr>
              <a:buSzPct val="120000"/>
            </a:pPr>
            <a:r>
              <a:rPr lang="en-US" altLang="zh-TW" sz="2000" b="1" dirty="0">
                <a:latin typeface="微軟正黑體" panose="020B0604030504040204" pitchFamily="34" charset="-120"/>
                <a:ea typeface="微軟正黑體" panose="020B0604030504040204" pitchFamily="34" charset="-120"/>
              </a:rPr>
              <a:t>114</a:t>
            </a:r>
            <a:r>
              <a:rPr lang="zh-TW" altLang="zh-TW" sz="2000" b="1" dirty="0">
                <a:latin typeface="微軟正黑體" panose="020B0604030504040204" pitchFamily="34" charset="-120"/>
                <a:ea typeface="微軟正黑體" panose="020B0604030504040204" pitchFamily="34" charset="-120"/>
              </a:rPr>
              <a:t>年</a:t>
            </a:r>
            <a:r>
              <a:rPr lang="zh-TW" altLang="en-US" sz="2000" b="1" dirty="0">
                <a:latin typeface="微軟正黑體" panose="020B0604030504040204" pitchFamily="34" charset="-120"/>
                <a:ea typeface="微軟正黑體" panose="020B0604030504040204" pitchFamily="34" charset="-120"/>
              </a:rPr>
              <a:t>用</a:t>
            </a:r>
            <a:r>
              <a:rPr lang="zh-TW" altLang="zh-TW" sz="2000" b="1" dirty="0">
                <a:latin typeface="微軟正黑體" panose="020B0604030504040204" pitchFamily="34" charset="-120"/>
                <a:ea typeface="微軟正黑體" panose="020B0604030504040204" pitchFamily="34" charset="-120"/>
              </a:rPr>
              <a:t>電</a:t>
            </a:r>
            <a:r>
              <a:rPr lang="zh-TW" altLang="en-US" sz="2000" b="1" dirty="0">
                <a:latin typeface="微軟正黑體" panose="020B0604030504040204" pitchFamily="34" charset="-120"/>
                <a:ea typeface="微軟正黑體" panose="020B0604030504040204" pitchFamily="34" charset="-120"/>
              </a:rPr>
              <a:t>分析</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用電提升比率</a:t>
            </a:r>
            <a:endParaRPr lang="zh-TW" altLang="en-US" sz="2000" dirty="0">
              <a:latin typeface="微軟正黑體" panose="020B0604030504040204" pitchFamily="34" charset="-120"/>
              <a:ea typeface="微軟正黑體" panose="020B0604030504040204" pitchFamily="34" charset="-120"/>
            </a:endParaRPr>
          </a:p>
        </p:txBody>
      </p:sp>
      <p:sp>
        <p:nvSpPr>
          <p:cNvPr id="19" name="矩形 18"/>
          <p:cNvSpPr/>
          <p:nvPr/>
        </p:nvSpPr>
        <p:spPr>
          <a:xfrm>
            <a:off x="2692988" y="118037"/>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用電、用水分析</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899592" y="2679257"/>
            <a:ext cx="1152128" cy="276999"/>
          </a:xfrm>
          <a:prstGeom prst="rect">
            <a:avLst/>
          </a:prstGeom>
          <a:noFill/>
        </p:spPr>
        <p:txBody>
          <a:bodyPr wrap="square" rtlCol="0">
            <a:spAutoFit/>
          </a:bodyPr>
          <a:lstStyle/>
          <a:p>
            <a:r>
              <a:rPr lang="zh-TW" altLang="en-US" sz="1200" dirty="0"/>
              <a:t>百分比</a:t>
            </a:r>
          </a:p>
        </p:txBody>
      </p:sp>
      <p:sp>
        <p:nvSpPr>
          <p:cNvPr id="15" name="文字方塊 14"/>
          <p:cNvSpPr txBox="1"/>
          <p:nvPr/>
        </p:nvSpPr>
        <p:spPr>
          <a:xfrm>
            <a:off x="247468" y="2100956"/>
            <a:ext cx="7276859"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敏求智慧學院、醫學院、智慧半導體學院提升用電比率最多</a:t>
            </a:r>
          </a:p>
        </p:txBody>
      </p:sp>
      <p:graphicFrame>
        <p:nvGraphicFramePr>
          <p:cNvPr id="20" name="圖表 19">
            <a:extLst>
              <a:ext uri="{FF2B5EF4-FFF2-40B4-BE49-F238E27FC236}">
                <a16:creationId xmlns:a16="http://schemas.microsoft.com/office/drawing/2014/main" id="{85601178-9296-4900-B102-0103D4E90694}"/>
              </a:ext>
            </a:extLst>
          </p:cNvPr>
          <p:cNvGraphicFramePr>
            <a:graphicFrameLocks/>
          </p:cNvGraphicFramePr>
          <p:nvPr>
            <p:extLst>
              <p:ext uri="{D42A27DB-BD31-4B8C-83A1-F6EECF244321}">
                <p14:modId xmlns:p14="http://schemas.microsoft.com/office/powerpoint/2010/main" val="2697005069"/>
              </p:ext>
            </p:extLst>
          </p:nvPr>
        </p:nvGraphicFramePr>
        <p:xfrm>
          <a:off x="1599897" y="2356406"/>
          <a:ext cx="5828988" cy="4026252"/>
        </p:xfrm>
        <a:graphic>
          <a:graphicData uri="http://schemas.openxmlformats.org/drawingml/2006/chart">
            <c:chart xmlns:c="http://schemas.openxmlformats.org/drawingml/2006/chart" xmlns:r="http://schemas.openxmlformats.org/officeDocument/2006/relationships" r:id="rId5"/>
          </a:graphicData>
        </a:graphic>
      </p:graphicFrame>
      <p:sp>
        <p:nvSpPr>
          <p:cNvPr id="5" name="投影片編號版面配置區 4">
            <a:extLst>
              <a:ext uri="{FF2B5EF4-FFF2-40B4-BE49-F238E27FC236}">
                <a16:creationId xmlns:a16="http://schemas.microsoft.com/office/drawing/2014/main" id="{FAD406C5-B575-F6E9-7822-7BC21BA383B1}"/>
              </a:ext>
            </a:extLst>
          </p:cNvPr>
          <p:cNvSpPr>
            <a:spLocks noGrp="1"/>
          </p:cNvSpPr>
          <p:nvPr>
            <p:ph type="sldNum" sz="quarter" idx="12"/>
          </p:nvPr>
        </p:nvSpPr>
        <p:spPr/>
        <p:txBody>
          <a:bodyPr/>
          <a:lstStyle/>
          <a:p>
            <a:fld id="{DBEDC8D0-E187-4214-AD4B-4EBE0301AF01}" type="slidenum">
              <a:rPr lang="zh-TW" altLang="en-US" smtClean="0"/>
              <a:pPr/>
              <a:t>11</a:t>
            </a:fld>
            <a:endParaRPr lang="zh-TW" altLang="en-US"/>
          </a:p>
        </p:txBody>
      </p:sp>
    </p:spTree>
    <p:extLst>
      <p:ext uri="{BB962C8B-B14F-4D97-AF65-F5344CB8AC3E}">
        <p14:creationId xmlns:p14="http://schemas.microsoft.com/office/powerpoint/2010/main" val="1204709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3"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4" cstate="print"/>
          <a:stretch>
            <a:fillRect/>
          </a:stretch>
        </p:blipFill>
        <p:spPr>
          <a:xfrm>
            <a:off x="-33188" y="-11079"/>
            <a:ext cx="9186704" cy="7144847"/>
          </a:xfrm>
          <a:prstGeom prst="rect">
            <a:avLst/>
          </a:prstGeom>
        </p:spPr>
      </p:pic>
      <p:sp>
        <p:nvSpPr>
          <p:cNvPr id="7" name="矩形 6"/>
          <p:cNvSpPr/>
          <p:nvPr/>
        </p:nvSpPr>
        <p:spPr>
          <a:xfrm>
            <a:off x="82757" y="1383159"/>
            <a:ext cx="4140460" cy="400110"/>
          </a:xfrm>
          <a:prstGeom prst="rect">
            <a:avLst/>
          </a:prstGeom>
        </p:spPr>
        <p:txBody>
          <a:bodyPr wrap="square">
            <a:spAutoFit/>
          </a:bodyPr>
          <a:lstStyle/>
          <a:p>
            <a:pPr>
              <a:buSzPct val="120000"/>
            </a:pPr>
            <a:r>
              <a:rPr lang="en-US" altLang="zh-TW" sz="2000" b="1" dirty="0">
                <a:latin typeface="微軟正黑體" panose="020B0604030504040204" pitchFamily="34" charset="-120"/>
                <a:ea typeface="微軟正黑體" panose="020B0604030504040204" pitchFamily="34" charset="-120"/>
              </a:rPr>
              <a:t>114</a:t>
            </a:r>
            <a:r>
              <a:rPr lang="zh-TW" altLang="zh-TW" sz="2000" b="1" dirty="0">
                <a:latin typeface="微軟正黑體" panose="020B0604030504040204" pitchFamily="34" charset="-120"/>
                <a:ea typeface="微軟正黑體" panose="020B0604030504040204" pitchFamily="34" charset="-120"/>
              </a:rPr>
              <a:t>年</a:t>
            </a:r>
            <a:r>
              <a:rPr lang="zh-TW" altLang="en-US" sz="2000" b="1" dirty="0">
                <a:latin typeface="微軟正黑體" panose="020B0604030504040204" pitchFamily="34" charset="-120"/>
                <a:ea typeface="微軟正黑體" panose="020B0604030504040204" pitchFamily="34" charset="-120"/>
              </a:rPr>
              <a:t>用</a:t>
            </a:r>
            <a:r>
              <a:rPr lang="zh-TW" altLang="zh-TW" sz="2000" b="1" dirty="0">
                <a:latin typeface="微軟正黑體" panose="020B0604030504040204" pitchFamily="34" charset="-120"/>
                <a:ea typeface="微軟正黑體" panose="020B0604030504040204" pitchFamily="34" charset="-120"/>
              </a:rPr>
              <a:t>電</a:t>
            </a:r>
            <a:r>
              <a:rPr lang="zh-TW" altLang="en-US" sz="2000" b="1" dirty="0">
                <a:latin typeface="微軟正黑體" panose="020B0604030504040204" pitchFamily="34" charset="-120"/>
                <a:ea typeface="微軟正黑體" panose="020B0604030504040204" pitchFamily="34" charset="-120"/>
              </a:rPr>
              <a:t>分析</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單位狀況詢問說明</a:t>
            </a:r>
            <a:endParaRPr lang="zh-TW" altLang="en-US" sz="2000" dirty="0">
              <a:latin typeface="微軟正黑體" panose="020B0604030504040204" pitchFamily="34" charset="-120"/>
              <a:ea typeface="微軟正黑體" panose="020B0604030504040204" pitchFamily="34" charset="-120"/>
            </a:endParaRPr>
          </a:p>
        </p:txBody>
      </p:sp>
      <p:sp>
        <p:nvSpPr>
          <p:cNvPr id="19" name="矩形 18"/>
          <p:cNvSpPr/>
          <p:nvPr/>
        </p:nvSpPr>
        <p:spPr>
          <a:xfrm>
            <a:off x="2692988" y="118037"/>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用電、用水分析</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247468" y="1844825"/>
            <a:ext cx="8558793" cy="5016758"/>
          </a:xfrm>
          <a:prstGeom prst="rect">
            <a:avLst/>
          </a:prstGeom>
          <a:noFill/>
        </p:spPr>
        <p:txBody>
          <a:bodyPr wrap="square" rtlCol="0">
            <a:spAutoFit/>
          </a:bodyPr>
          <a:lstStyle/>
          <a:p>
            <a:pPr marL="285750" indent="-28575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醫學院：有關醫學院本年度較去年度用電量上升，應為生醫卓群大樓今年各單位陸續進駐之緣故。</a:t>
            </a:r>
            <a:endParaRPr lang="en-US" altLang="zh-TW" sz="1600" dirty="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endParaRPr lang="en-US" altLang="zh-TW" sz="1600" dirty="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敏求智慧學院：本院前一年度用電主要集中於奇美樓，本年度主要使用空間為旺宏館 </a:t>
            </a:r>
            <a:r>
              <a:rPr lang="en-US" altLang="zh-TW" sz="1600" dirty="0">
                <a:latin typeface="微軟正黑體" panose="020B0604030504040204" pitchFamily="34" charset="-120"/>
                <a:ea typeface="微軟正黑體" panose="020B0604030504040204" pitchFamily="34" charset="-120"/>
              </a:rPr>
              <a:t>4 </a:t>
            </a:r>
            <a:r>
              <a:rPr lang="zh-TW" altLang="en-US" sz="1600" dirty="0">
                <a:latin typeface="微軟正黑體" panose="020B0604030504040204" pitchFamily="34" charset="-120"/>
                <a:ea typeface="微軟正黑體" panose="020B0604030504040204" pitchFamily="34" charset="-120"/>
              </a:rPr>
              <a:t>樓，因使用場域及空間配置不同，故用電結構有所差異，故無法比較。</a:t>
            </a:r>
            <a:endParaRPr lang="en-US" altLang="zh-TW" sz="1600" dirty="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endParaRPr lang="en-US" altLang="zh-TW" sz="1600" dirty="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智慧半導體學院：關於本學院用電量增加部分，因為新進機台，且為高功率量測設備，故用電量需求較其他空間高。新進設備部分：</a:t>
            </a:r>
            <a:r>
              <a:rPr lang="en-US" altLang="zh-TW" sz="1600" dirty="0">
                <a:latin typeface="微軟正黑體" panose="020B0604030504040204" pitchFamily="34" charset="-120"/>
                <a:ea typeface="微軟正黑體" panose="020B0604030504040204" pitchFamily="34" charset="-120"/>
              </a:rPr>
              <a:t>1.</a:t>
            </a:r>
            <a:r>
              <a:rPr lang="zh-TW" altLang="en-US" sz="1600" dirty="0">
                <a:latin typeface="微軟正黑體" panose="020B0604030504040204" pitchFamily="34" charset="-120"/>
                <a:ea typeface="微軟正黑體" panose="020B0604030504040204" pitchFamily="34" charset="-120"/>
              </a:rPr>
              <a:t>半自動探針平台、</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可進行曲線追蹤與建構之功率元件分析系統、</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功率元件動態暨高速切換測試整合系統、</a:t>
            </a:r>
            <a:r>
              <a:rPr lang="en-US" altLang="zh-TW" sz="1600" dirty="0">
                <a:latin typeface="微軟正黑體" panose="020B0604030504040204" pitchFamily="34" charset="-120"/>
                <a:ea typeface="微軟正黑體" panose="020B0604030504040204" pitchFamily="34" charset="-120"/>
              </a:rPr>
              <a:t>4.</a:t>
            </a:r>
            <a:r>
              <a:rPr lang="zh-TW" altLang="en-US" sz="1600" dirty="0">
                <a:latin typeface="微軟正黑體" panose="020B0604030504040204" pitchFamily="34" charset="-120"/>
                <a:ea typeface="微軟正黑體" panose="020B0604030504040204" pitchFamily="34" charset="-120"/>
              </a:rPr>
              <a:t>具雙脈衝測試之進階動態功率元件分析系統。</a:t>
            </a:r>
            <a:endParaRPr lang="en-US" altLang="zh-TW" sz="1600" dirty="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endParaRPr lang="en-US" altLang="zh-TW" sz="1600" dirty="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校級研究中心</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核心設施中心</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：本中心今年</a:t>
            </a:r>
            <a:r>
              <a:rPr lang="en-US" altLang="zh-TW" sz="1600" dirty="0">
                <a:latin typeface="微軟正黑體" panose="020B0604030504040204" pitchFamily="34" charset="-120"/>
                <a:ea typeface="微軟正黑體" panose="020B0604030504040204" pitchFamily="34" charset="-120"/>
              </a:rPr>
              <a:t>(114)</a:t>
            </a:r>
            <a:r>
              <a:rPr lang="zh-TW" altLang="en-US" sz="1600" dirty="0">
                <a:latin typeface="微軟正黑體" panose="020B0604030504040204" pitchFamily="34" charset="-120"/>
                <a:ea typeface="微軟正黑體" panose="020B0604030504040204" pitchFamily="34" charset="-120"/>
              </a:rPr>
              <a:t>因執行計畫案數及檢測服務件數較去年</a:t>
            </a:r>
            <a:r>
              <a:rPr lang="en-US" altLang="zh-TW" sz="1600" dirty="0">
                <a:latin typeface="微軟正黑體" panose="020B0604030504040204" pitchFamily="34" charset="-120"/>
                <a:ea typeface="微軟正黑體" panose="020B0604030504040204" pitchFamily="34" charset="-120"/>
              </a:rPr>
              <a:t>(113)</a:t>
            </a:r>
            <a:r>
              <a:rPr lang="zh-TW" altLang="en-US" sz="1600" dirty="0">
                <a:latin typeface="微軟正黑體" panose="020B0604030504040204" pitchFamily="34" charset="-120"/>
                <a:ea typeface="微軟正黑體" panose="020B0604030504040204" pitchFamily="34" charset="-120"/>
              </a:rPr>
              <a:t>成長</a:t>
            </a:r>
            <a:r>
              <a:rPr lang="en-US" altLang="zh-TW" sz="1600" dirty="0">
                <a:latin typeface="微軟正黑體" panose="020B0604030504040204" pitchFamily="34" charset="-120"/>
                <a:ea typeface="微軟正黑體" panose="020B0604030504040204" pitchFamily="34" charset="-120"/>
              </a:rPr>
              <a:t>11%</a:t>
            </a:r>
            <a:r>
              <a:rPr lang="zh-TW" altLang="en-US" sz="1600" dirty="0">
                <a:latin typeface="微軟正黑體" panose="020B0604030504040204" pitchFamily="34" charset="-120"/>
                <a:ea typeface="微軟正黑體" panose="020B0604030504040204" pitchFamily="34" charset="-120"/>
              </a:rPr>
              <a:t>，因此儀器使用率相對增加，致使用電度數成長。加上去年</a:t>
            </a:r>
            <a:r>
              <a:rPr lang="en-US" altLang="zh-TW" sz="1600" dirty="0">
                <a:latin typeface="微軟正黑體" panose="020B0604030504040204" pitchFamily="34" charset="-120"/>
                <a:ea typeface="微軟正黑體" panose="020B0604030504040204" pitchFamily="34" charset="-120"/>
              </a:rPr>
              <a:t>(113)</a:t>
            </a:r>
            <a:r>
              <a:rPr lang="zh-TW" altLang="en-US" sz="1600" dirty="0">
                <a:latin typeface="微軟正黑體" panose="020B0604030504040204" pitchFamily="34" charset="-120"/>
                <a:ea typeface="微軟正黑體" panose="020B0604030504040204" pitchFamily="34" charset="-120"/>
              </a:rPr>
              <a:t>裝設新冰水主機，有</a:t>
            </a:r>
            <a:r>
              <a:rPr lang="en-US" altLang="zh-TW" sz="1600" dirty="0">
                <a:latin typeface="微軟正黑體" panose="020B0604030504040204" pitchFamily="34" charset="-120"/>
                <a:ea typeface="微軟正黑體" panose="020B0604030504040204" pitchFamily="34" charset="-120"/>
              </a:rPr>
              <a:t>5</a:t>
            </a:r>
            <a:r>
              <a:rPr lang="zh-TW" altLang="en-US" sz="1600" dirty="0">
                <a:latin typeface="微軟正黑體" panose="020B0604030504040204" pitchFamily="34" charset="-120"/>
                <a:ea typeface="微軟正黑體" panose="020B0604030504040204" pitchFamily="34" charset="-120"/>
              </a:rPr>
              <a:t>個月的期間配合管路工程而暫停部分儀器使用，因此去年</a:t>
            </a:r>
            <a:r>
              <a:rPr lang="en-US" altLang="zh-TW" sz="1600" dirty="0">
                <a:latin typeface="微軟正黑體" panose="020B0604030504040204" pitchFamily="34" charset="-120"/>
                <a:ea typeface="微軟正黑體" panose="020B0604030504040204" pitchFamily="34" charset="-120"/>
              </a:rPr>
              <a:t>(113)</a:t>
            </a:r>
            <a:r>
              <a:rPr lang="zh-TW" altLang="en-US" sz="1600" dirty="0">
                <a:latin typeface="微軟正黑體" panose="020B0604030504040204" pitchFamily="34" charset="-120"/>
                <a:ea typeface="微軟正黑體" panose="020B0604030504040204" pitchFamily="34" charset="-120"/>
              </a:rPr>
              <a:t>才會出現用電驟減的暫態情況，導致用電度數與今年</a:t>
            </a:r>
            <a:r>
              <a:rPr lang="en-US" altLang="zh-TW" sz="1600" dirty="0">
                <a:latin typeface="微軟正黑體" panose="020B0604030504040204" pitchFamily="34" charset="-120"/>
                <a:ea typeface="微軟正黑體" panose="020B0604030504040204" pitchFamily="34" charset="-120"/>
              </a:rPr>
              <a:t>(114)</a:t>
            </a:r>
            <a:r>
              <a:rPr lang="zh-TW" altLang="en-US" sz="1600" dirty="0">
                <a:latin typeface="微軟正黑體" panose="020B0604030504040204" pitchFamily="34" charset="-120"/>
                <a:ea typeface="微軟正黑體" panose="020B0604030504040204" pitchFamily="34" charset="-120"/>
              </a:rPr>
              <a:t>相比，出現了假性偏低之狀況。</a:t>
            </a:r>
            <a:endParaRPr lang="en-US" altLang="zh-TW" sz="1600" dirty="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endParaRPr lang="en-US" altLang="zh-TW" sz="1600" dirty="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校級研究中心</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水工所</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：關於水工所今年較去年同期用電量多，因本所今年承接計畫較多，業主要求上午</a:t>
            </a:r>
            <a:r>
              <a:rPr lang="en-US" altLang="zh-TW" sz="1600" dirty="0">
                <a:latin typeface="微軟正黑體" panose="020B0604030504040204" pitchFamily="34" charset="-120"/>
                <a:ea typeface="微軟正黑體" panose="020B0604030504040204" pitchFamily="34" charset="-120"/>
              </a:rPr>
              <a:t>7-8</a:t>
            </a:r>
            <a:r>
              <a:rPr lang="zh-TW" altLang="en-US" sz="1600" dirty="0">
                <a:latin typeface="微軟正黑體" panose="020B0604030504040204" pitchFamily="34" charset="-120"/>
                <a:ea typeface="微軟正黑體" panose="020B0604030504040204" pitchFamily="34" charset="-120"/>
              </a:rPr>
              <a:t>點始作業，實驗時間加長，且工作電流達 </a:t>
            </a:r>
            <a:r>
              <a:rPr lang="en-US" altLang="zh-TW" sz="1600" dirty="0">
                <a:latin typeface="微軟正黑體" panose="020B0604030504040204" pitchFamily="34" charset="-120"/>
                <a:ea typeface="微軟正黑體" panose="020B0604030504040204" pitchFamily="34" charset="-120"/>
              </a:rPr>
              <a:t>200A</a:t>
            </a:r>
            <a:r>
              <a:rPr lang="zh-TW" altLang="en-US" sz="1600" dirty="0">
                <a:latin typeface="微軟正黑體" panose="020B0604030504040204" pitchFamily="34" charset="-120"/>
                <a:ea typeface="微軟正黑體" panose="020B0604030504040204" pitchFamily="34" charset="-120"/>
              </a:rPr>
              <a:t>到</a:t>
            </a:r>
            <a:r>
              <a:rPr lang="en-US" altLang="zh-TW" sz="1600" dirty="0">
                <a:latin typeface="微軟正黑體" panose="020B0604030504040204" pitchFamily="34" charset="-120"/>
                <a:ea typeface="微軟正黑體" panose="020B0604030504040204" pitchFamily="34" charset="-120"/>
              </a:rPr>
              <a:t>420A</a:t>
            </a:r>
            <a:r>
              <a:rPr lang="zh-TW" altLang="en-US" sz="1600" dirty="0">
                <a:latin typeface="微軟正黑體" panose="020B0604030504040204" pitchFamily="34" charset="-120"/>
                <a:ea typeface="微軟正黑體" panose="020B0604030504040204" pitchFamily="34" charset="-120"/>
              </a:rPr>
              <a:t>，今年確有用電增加之勢。</a:t>
            </a:r>
            <a:endParaRPr lang="en-US" altLang="zh-TW" sz="1600" dirty="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l"/>
            </a:pPr>
            <a:endParaRPr lang="en-US" altLang="zh-TW" sz="1600" dirty="0">
              <a:latin typeface="微軟正黑體" panose="020B0604030504040204" pitchFamily="34" charset="-120"/>
              <a:ea typeface="微軟正黑體" panose="020B0604030504040204" pitchFamily="34" charset="-120"/>
            </a:endParaRPr>
          </a:p>
        </p:txBody>
      </p:sp>
      <p:sp>
        <p:nvSpPr>
          <p:cNvPr id="4" name="投影片編號版面配置區 3">
            <a:extLst>
              <a:ext uri="{FF2B5EF4-FFF2-40B4-BE49-F238E27FC236}">
                <a16:creationId xmlns:a16="http://schemas.microsoft.com/office/drawing/2014/main" id="{9D06C800-3A6A-BE57-F784-91A250CE730E}"/>
              </a:ext>
            </a:extLst>
          </p:cNvPr>
          <p:cNvSpPr>
            <a:spLocks noGrp="1"/>
          </p:cNvSpPr>
          <p:nvPr>
            <p:ph type="sldNum" sz="quarter" idx="12"/>
          </p:nvPr>
        </p:nvSpPr>
        <p:spPr/>
        <p:txBody>
          <a:bodyPr/>
          <a:lstStyle/>
          <a:p>
            <a:fld id="{DBEDC8D0-E187-4214-AD4B-4EBE0301AF01}" type="slidenum">
              <a:rPr lang="zh-TW" altLang="en-US" smtClean="0"/>
              <a:pPr/>
              <a:t>12</a:t>
            </a:fld>
            <a:endParaRPr lang="zh-TW" altLang="en-US"/>
          </a:p>
        </p:txBody>
      </p:sp>
    </p:spTree>
    <p:extLst>
      <p:ext uri="{BB962C8B-B14F-4D97-AF65-F5344CB8AC3E}">
        <p14:creationId xmlns:p14="http://schemas.microsoft.com/office/powerpoint/2010/main" val="1530101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3"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4" cstate="print"/>
          <a:stretch>
            <a:fillRect/>
          </a:stretch>
        </p:blipFill>
        <p:spPr>
          <a:xfrm>
            <a:off x="-33188" y="-11079"/>
            <a:ext cx="9186704" cy="7144847"/>
          </a:xfrm>
          <a:prstGeom prst="rect">
            <a:avLst/>
          </a:prstGeom>
        </p:spPr>
      </p:pic>
      <p:sp>
        <p:nvSpPr>
          <p:cNvPr id="7" name="矩形 6"/>
          <p:cNvSpPr/>
          <p:nvPr/>
        </p:nvSpPr>
        <p:spPr>
          <a:xfrm>
            <a:off x="82757" y="1383159"/>
            <a:ext cx="4140460" cy="400110"/>
          </a:xfrm>
          <a:prstGeom prst="rect">
            <a:avLst/>
          </a:prstGeom>
        </p:spPr>
        <p:txBody>
          <a:bodyPr wrap="square">
            <a:spAutoFit/>
          </a:bodyPr>
          <a:lstStyle/>
          <a:p>
            <a:pPr>
              <a:buSzPct val="120000"/>
            </a:pPr>
            <a:r>
              <a:rPr lang="zh-TW" altLang="en-US" sz="2000" b="1" dirty="0">
                <a:latin typeface="微軟正黑體" panose="020B0604030504040204" pitchFamily="34" charset="-120"/>
                <a:ea typeface="微軟正黑體" panose="020B0604030504040204" pitchFamily="34" charset="-120"/>
              </a:rPr>
              <a:t>教育部大專校院電費分級補助方案</a:t>
            </a:r>
            <a:endParaRPr lang="zh-TW" altLang="en-US" sz="2000" dirty="0">
              <a:latin typeface="微軟正黑體" panose="020B0604030504040204" pitchFamily="34" charset="-120"/>
              <a:ea typeface="微軟正黑體" panose="020B0604030504040204" pitchFamily="34" charset="-120"/>
            </a:endParaRPr>
          </a:p>
        </p:txBody>
      </p:sp>
      <p:sp>
        <p:nvSpPr>
          <p:cNvPr id="19" name="矩形 18"/>
          <p:cNvSpPr/>
          <p:nvPr/>
        </p:nvSpPr>
        <p:spPr>
          <a:xfrm>
            <a:off x="2692988" y="118037"/>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用電、用水分析</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247468" y="1844825"/>
            <a:ext cx="8558793" cy="1077218"/>
          </a:xfrm>
          <a:prstGeom prst="rect">
            <a:avLst/>
          </a:prstGeom>
          <a:noFill/>
        </p:spPr>
        <p:txBody>
          <a:bodyPr wrap="square" rtlCol="0">
            <a:spAutoFit/>
          </a:bodyPr>
          <a:lstStyle/>
          <a:p>
            <a:r>
              <a:rPr lang="zh-TW" altLang="en-US" sz="1600" dirty="0">
                <a:latin typeface="微軟正黑體" panose="020B0604030504040204" pitchFamily="34" charset="-120"/>
                <a:ea typeface="微軟正黑體" panose="020B0604030504040204" pitchFamily="34" charset="-120"/>
              </a:rPr>
              <a:t>公私立大專校院過往優惠電價及凍漲差額皆由台電自行吸收，自</a:t>
            </a:r>
            <a:r>
              <a:rPr lang="en-US" altLang="zh-TW" sz="1600" dirty="0">
                <a:latin typeface="微軟正黑體" panose="020B0604030504040204" pitchFamily="34" charset="-120"/>
                <a:ea typeface="微軟正黑體" panose="020B0604030504040204" pitchFamily="34" charset="-120"/>
              </a:rPr>
              <a:t>114</a:t>
            </a:r>
            <a:r>
              <a:rPr lang="zh-TW" altLang="en-US" sz="1600" dirty="0">
                <a:latin typeface="微軟正黑體" panose="020B0604030504040204" pitchFamily="34" charset="-120"/>
                <a:ea typeface="微軟正黑體" panose="020B0604030504040204" pitchFamily="34" charset="-120"/>
              </a:rPr>
              <a:t>年起改由教育部自行編列預算支應。教育部將規畫「大專校院電費分級補助方案」，以節電率</a:t>
            </a:r>
            <a:r>
              <a:rPr lang="en-US" altLang="zh-TW" sz="1600" dirty="0">
                <a:latin typeface="微軟正黑體" panose="020B0604030504040204" pitchFamily="34" charset="-120"/>
                <a:ea typeface="微軟正黑體" panose="020B0604030504040204" pitchFamily="34" charset="-120"/>
              </a:rPr>
              <a:t>1%</a:t>
            </a:r>
            <a:r>
              <a:rPr lang="zh-TW" altLang="en-US" sz="1600" dirty="0">
                <a:latin typeface="微軟正黑體" panose="020B0604030504040204" pitchFamily="34" charset="-120"/>
                <a:ea typeface="微軟正黑體" panose="020B0604030504040204" pitchFamily="34" charset="-120"/>
              </a:rPr>
              <a:t>為基準，低於</a:t>
            </a:r>
            <a:r>
              <a:rPr lang="en-US" altLang="zh-TW" sz="1600" dirty="0">
                <a:latin typeface="微軟正黑體" panose="020B0604030504040204" pitchFamily="34" charset="-120"/>
                <a:ea typeface="微軟正黑體" panose="020B0604030504040204" pitchFamily="34" charset="-120"/>
              </a:rPr>
              <a:t>1%</a:t>
            </a:r>
            <a:r>
              <a:rPr lang="zh-TW" altLang="en-US" sz="1600" dirty="0">
                <a:latin typeface="微軟正黑體" panose="020B0604030504040204" pitchFamily="34" charset="-120"/>
                <a:ea typeface="微軟正黑體" panose="020B0604030504040204" pitchFamily="34" charset="-120"/>
              </a:rPr>
              <a:t>追回部分補助款，若超過</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則獎勵額外補助款。該方案將從</a:t>
            </a:r>
            <a:r>
              <a:rPr lang="en-US" altLang="zh-TW" sz="1600" dirty="0">
                <a:latin typeface="微軟正黑體" panose="020B0604030504040204" pitchFamily="34" charset="-120"/>
                <a:ea typeface="微軟正黑體" panose="020B0604030504040204" pitchFamily="34" charset="-120"/>
              </a:rPr>
              <a:t>115</a:t>
            </a:r>
            <a:r>
              <a:rPr lang="zh-TW" altLang="en-US" sz="1600" dirty="0">
                <a:latin typeface="微軟正黑體" panose="020B0604030504040204" pitchFamily="34" charset="-120"/>
                <a:ea typeface="微軟正黑體" panose="020B0604030504040204" pitchFamily="34" charset="-120"/>
              </a:rPr>
              <a:t>年度試辦，預計</a:t>
            </a:r>
            <a:r>
              <a:rPr lang="en-US" altLang="zh-TW" sz="1600" dirty="0">
                <a:latin typeface="微軟正黑體" panose="020B0604030504040204" pitchFamily="34" charset="-120"/>
                <a:ea typeface="微軟正黑體" panose="020B0604030504040204" pitchFamily="34" charset="-120"/>
              </a:rPr>
              <a:t>116</a:t>
            </a:r>
            <a:r>
              <a:rPr lang="zh-TW" altLang="en-US" sz="1600" dirty="0">
                <a:latin typeface="微軟正黑體" panose="020B0604030504040204" pitchFamily="34" charset="-120"/>
                <a:ea typeface="微軟正黑體" panose="020B0604030504040204" pitchFamily="34" charset="-120"/>
              </a:rPr>
              <a:t>年正式上路，並開始實施追回補助款。</a:t>
            </a:r>
            <a:endParaRPr lang="en-US" altLang="zh-TW" sz="1600" dirty="0">
              <a:latin typeface="微軟正黑體" panose="020B0604030504040204" pitchFamily="34" charset="-120"/>
              <a:ea typeface="微軟正黑體" panose="020B0604030504040204" pitchFamily="34" charset="-120"/>
            </a:endParaRPr>
          </a:p>
        </p:txBody>
      </p:sp>
      <p:pic>
        <p:nvPicPr>
          <p:cNvPr id="5" name="圖片 4">
            <a:extLst>
              <a:ext uri="{FF2B5EF4-FFF2-40B4-BE49-F238E27FC236}">
                <a16:creationId xmlns:a16="http://schemas.microsoft.com/office/drawing/2014/main" id="{03F4ABEB-FE56-405B-97F4-6A1C9A8960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494" y="3272322"/>
            <a:ext cx="4223217" cy="2202519"/>
          </a:xfrm>
          <a:prstGeom prst="rect">
            <a:avLst/>
          </a:prstGeom>
        </p:spPr>
      </p:pic>
      <p:pic>
        <p:nvPicPr>
          <p:cNvPr id="8" name="圖片 7">
            <a:extLst>
              <a:ext uri="{FF2B5EF4-FFF2-40B4-BE49-F238E27FC236}">
                <a16:creationId xmlns:a16="http://schemas.microsoft.com/office/drawing/2014/main" id="{51528064-D8E7-4701-9192-B1766C21B3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41248" y="3272645"/>
            <a:ext cx="4719258" cy="2205345"/>
          </a:xfrm>
          <a:prstGeom prst="rect">
            <a:avLst/>
          </a:prstGeom>
        </p:spPr>
      </p:pic>
      <p:sp>
        <p:nvSpPr>
          <p:cNvPr id="4" name="投影片編號版面配置區 3">
            <a:extLst>
              <a:ext uri="{FF2B5EF4-FFF2-40B4-BE49-F238E27FC236}">
                <a16:creationId xmlns:a16="http://schemas.microsoft.com/office/drawing/2014/main" id="{F0792D80-6448-90EA-80C1-D5D698C106EB}"/>
              </a:ext>
            </a:extLst>
          </p:cNvPr>
          <p:cNvSpPr>
            <a:spLocks noGrp="1"/>
          </p:cNvSpPr>
          <p:nvPr>
            <p:ph type="sldNum" sz="quarter" idx="12"/>
          </p:nvPr>
        </p:nvSpPr>
        <p:spPr/>
        <p:txBody>
          <a:bodyPr/>
          <a:lstStyle/>
          <a:p>
            <a:fld id="{DBEDC8D0-E187-4214-AD4B-4EBE0301AF01}" type="slidenum">
              <a:rPr lang="zh-TW" altLang="en-US" smtClean="0"/>
              <a:pPr/>
              <a:t>13</a:t>
            </a:fld>
            <a:endParaRPr lang="zh-TW" altLang="en-US"/>
          </a:p>
        </p:txBody>
      </p:sp>
    </p:spTree>
    <p:extLst>
      <p:ext uri="{BB962C8B-B14F-4D97-AF65-F5344CB8AC3E}">
        <p14:creationId xmlns:p14="http://schemas.microsoft.com/office/powerpoint/2010/main" val="2357362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3" cstate="print"/>
          <a:stretch>
            <a:fillRect/>
          </a:stretch>
        </p:blipFill>
        <p:spPr>
          <a:xfrm>
            <a:off x="-42704" y="7068"/>
            <a:ext cx="9186704" cy="7144847"/>
          </a:xfrm>
          <a:prstGeom prst="rect">
            <a:avLst/>
          </a:prstGeom>
        </p:spPr>
      </p:pic>
      <p:sp>
        <p:nvSpPr>
          <p:cNvPr id="7" name="矩形 6"/>
          <p:cNvSpPr/>
          <p:nvPr/>
        </p:nvSpPr>
        <p:spPr>
          <a:xfrm>
            <a:off x="151627" y="1530176"/>
            <a:ext cx="6192688" cy="400110"/>
          </a:xfrm>
          <a:prstGeom prst="rect">
            <a:avLst/>
          </a:prstGeom>
        </p:spPr>
        <p:txBody>
          <a:bodyPr wrap="square">
            <a:spAutoFit/>
          </a:bodyPr>
          <a:lstStyle/>
          <a:p>
            <a:pPr>
              <a:buSzPct val="120000"/>
            </a:pPr>
            <a:r>
              <a:rPr lang="en-US" altLang="zh-TW" sz="2000" b="1" dirty="0">
                <a:latin typeface="微軟正黑體" panose="020B0604030504040204" pitchFamily="34" charset="-120"/>
                <a:ea typeface="微軟正黑體" panose="020B0604030504040204" pitchFamily="34" charset="-120"/>
              </a:rPr>
              <a:t>114</a:t>
            </a:r>
            <a:r>
              <a:rPr lang="zh-TW" altLang="zh-TW" sz="2000" b="1" dirty="0">
                <a:latin typeface="微軟正黑體" panose="020B0604030504040204" pitchFamily="34" charset="-120"/>
                <a:ea typeface="微軟正黑體" panose="020B0604030504040204" pitchFamily="34" charset="-120"/>
              </a:rPr>
              <a:t>年</a:t>
            </a:r>
            <a:r>
              <a:rPr lang="zh-TW" altLang="en-US" sz="2000" b="1" dirty="0">
                <a:latin typeface="微軟正黑體" panose="020B0604030504040204" pitchFamily="34" charset="-120"/>
                <a:ea typeface="微軟正黑體" panose="020B0604030504040204" pitchFamily="34" charset="-120"/>
              </a:rPr>
              <a:t>用水分析</a:t>
            </a:r>
            <a:endParaRPr lang="zh-TW" altLang="en-US" sz="2000" dirty="0">
              <a:latin typeface="微軟正黑體" panose="020B0604030504040204" pitchFamily="34" charset="-120"/>
              <a:ea typeface="微軟正黑體" panose="020B0604030504040204" pitchFamily="34" charset="-120"/>
            </a:endParaRPr>
          </a:p>
        </p:txBody>
      </p:sp>
      <p:sp>
        <p:nvSpPr>
          <p:cNvPr id="8" name="矩形 7"/>
          <p:cNvSpPr/>
          <p:nvPr/>
        </p:nvSpPr>
        <p:spPr>
          <a:xfrm>
            <a:off x="216779" y="2089846"/>
            <a:ext cx="8845581" cy="818557"/>
          </a:xfrm>
          <a:prstGeom prst="rect">
            <a:avLst/>
          </a:prstGeom>
        </p:spPr>
        <p:txBody>
          <a:bodyPr wrap="square">
            <a:spAutoFit/>
          </a:bodyPr>
          <a:lstStyle/>
          <a:p>
            <a:pPr>
              <a:lnSpc>
                <a:spcPts val="3000"/>
              </a:lnSpc>
              <a:buSzPct val="120000"/>
            </a:pPr>
            <a:r>
              <a:rPr lang="en-US" altLang="zh-TW" dirty="0">
                <a:latin typeface="微軟正黑體" panose="020B0604030504040204" pitchFamily="34" charset="-120"/>
                <a:ea typeface="微軟正黑體" panose="020B0604030504040204" pitchFamily="34" charset="-120"/>
              </a:rPr>
              <a:t>114</a:t>
            </a:r>
            <a:r>
              <a:rPr lang="zh-TW" altLang="en-US" dirty="0">
                <a:latin typeface="微軟正黑體" panose="020B0604030504040204" pitchFamily="34" charset="-120"/>
                <a:ea typeface="微軟正黑體" panose="020B0604030504040204" pitchFamily="34" charset="-120"/>
              </a:rPr>
              <a:t>年</a:t>
            </a:r>
            <a:r>
              <a:rPr lang="en-US" altLang="zh-TW" dirty="0">
                <a:latin typeface="微軟正黑體" panose="020B0604030504040204" pitchFamily="34" charset="-120"/>
                <a:ea typeface="微軟正黑體" panose="020B0604030504040204" pitchFamily="34" charset="-120"/>
              </a:rPr>
              <a:t>1-12</a:t>
            </a:r>
            <a:r>
              <a:rPr lang="zh-TW" altLang="en-US" dirty="0">
                <a:latin typeface="微軟正黑體" panose="020B0604030504040204" pitchFamily="34" charset="-120"/>
                <a:ea typeface="微軟正黑體" panose="020B0604030504040204" pitchFamily="34" charset="-120"/>
              </a:rPr>
              <a:t>月累計總計用水量</a:t>
            </a:r>
            <a:r>
              <a:rPr lang="en-US" altLang="zh-TW" dirty="0">
                <a:latin typeface="微軟正黑體" panose="020B0604030504040204" pitchFamily="34" charset="-120"/>
                <a:ea typeface="微軟正黑體" panose="020B0604030504040204" pitchFamily="34" charset="-120"/>
              </a:rPr>
              <a:t>795,913</a:t>
            </a:r>
            <a:r>
              <a:rPr lang="zh-TW" altLang="en-US" dirty="0">
                <a:latin typeface="微軟正黑體" panose="020B0604030504040204" pitchFamily="34" charset="-120"/>
                <a:ea typeface="微軟正黑體" panose="020B0604030504040204" pitchFamily="34" charset="-120"/>
              </a:rPr>
              <a:t>度，較去年</a:t>
            </a:r>
            <a:r>
              <a:rPr lang="en-US" altLang="zh-TW" dirty="0">
                <a:latin typeface="微軟正黑體" panose="020B0604030504040204" pitchFamily="34" charset="-120"/>
                <a:ea typeface="微軟正黑體" panose="020B0604030504040204" pitchFamily="34" charset="-120"/>
              </a:rPr>
              <a:t>(113)</a:t>
            </a:r>
            <a:r>
              <a:rPr lang="zh-TW" altLang="en-US" dirty="0">
                <a:latin typeface="微軟正黑體" panose="020B0604030504040204" pitchFamily="34" charset="-120"/>
                <a:ea typeface="微軟正黑體" panose="020B0604030504040204" pitchFamily="34" charset="-120"/>
              </a:rPr>
              <a:t>同期用水量</a:t>
            </a:r>
            <a:r>
              <a:rPr lang="en-US" altLang="zh-TW" dirty="0">
                <a:latin typeface="微軟正黑體" panose="020B0604030504040204" pitchFamily="34" charset="-120"/>
                <a:ea typeface="微軟正黑體" panose="020B0604030504040204" pitchFamily="34" charset="-120"/>
              </a:rPr>
              <a:t>736,706</a:t>
            </a:r>
            <a:r>
              <a:rPr lang="zh-TW" altLang="en-US" dirty="0">
                <a:latin typeface="微軟正黑體" panose="020B0604030504040204" pitchFamily="34" charset="-120"/>
                <a:ea typeface="微軟正黑體" panose="020B0604030504040204" pitchFamily="34" charset="-120"/>
              </a:rPr>
              <a:t>度，增加用水</a:t>
            </a:r>
            <a:r>
              <a:rPr lang="en-US" altLang="zh-TW" dirty="0">
                <a:latin typeface="微軟正黑體" panose="020B0604030504040204" pitchFamily="34" charset="-120"/>
                <a:ea typeface="微軟正黑體" panose="020B0604030504040204" pitchFamily="34" charset="-120"/>
              </a:rPr>
              <a:t>59,207</a:t>
            </a:r>
            <a:r>
              <a:rPr lang="zh-TW" altLang="en-US" dirty="0">
                <a:latin typeface="微軟正黑體" panose="020B0604030504040204" pitchFamily="34" charset="-120"/>
                <a:ea typeface="微軟正黑體" panose="020B0604030504040204" pitchFamily="34" charset="-120"/>
              </a:rPr>
              <a:t>度，增加</a:t>
            </a:r>
            <a:r>
              <a:rPr lang="en-US" altLang="zh-TW" dirty="0">
                <a:latin typeface="微軟正黑體" panose="020B0604030504040204" pitchFamily="34" charset="-120"/>
                <a:ea typeface="微軟正黑體" panose="020B0604030504040204" pitchFamily="34" charset="-120"/>
              </a:rPr>
              <a:t>8.04%</a:t>
            </a:r>
            <a:r>
              <a:rPr lang="zh-TW" altLang="en-US" dirty="0">
                <a:latin typeface="微軟正黑體" panose="020B0604030504040204" pitchFamily="34" charset="-120"/>
                <a:ea typeface="微軟正黑體" panose="020B0604030504040204" pitchFamily="34" charset="-120"/>
              </a:rPr>
              <a:t>，增加水費新臺幣</a:t>
            </a:r>
            <a:r>
              <a:rPr lang="en-US" altLang="zh-TW" dirty="0">
                <a:latin typeface="微軟正黑體" panose="020B0604030504040204" pitchFamily="34" charset="-120"/>
                <a:ea typeface="微軟正黑體" panose="020B0604030504040204" pitchFamily="34" charset="-120"/>
              </a:rPr>
              <a:t>755,420</a:t>
            </a:r>
            <a:r>
              <a:rPr lang="zh-TW" altLang="en-US" dirty="0">
                <a:latin typeface="微軟正黑體" panose="020B0604030504040204" pitchFamily="34" charset="-120"/>
                <a:ea typeface="微軟正黑體" panose="020B0604030504040204" pitchFamily="34" charset="-120"/>
              </a:rPr>
              <a:t>元整。 </a:t>
            </a:r>
            <a:endParaRPr lang="en-US" altLang="zh-TW" dirty="0">
              <a:latin typeface="微軟正黑體" panose="020B0604030504040204" pitchFamily="34" charset="-120"/>
              <a:ea typeface="微軟正黑體" panose="020B0604030504040204" pitchFamily="34" charset="-120"/>
            </a:endParaRPr>
          </a:p>
        </p:txBody>
      </p:sp>
      <p:sp>
        <p:nvSpPr>
          <p:cNvPr id="20" name="文字方塊 19"/>
          <p:cNvSpPr txBox="1"/>
          <p:nvPr/>
        </p:nvSpPr>
        <p:spPr>
          <a:xfrm>
            <a:off x="1403648" y="6267669"/>
            <a:ext cx="3528392" cy="369332"/>
          </a:xfrm>
          <a:prstGeom prst="rect">
            <a:avLst/>
          </a:prstGeom>
          <a:noFill/>
        </p:spPr>
        <p:txBody>
          <a:bodyPr wrap="square" rtlCol="0">
            <a:spAutoFit/>
          </a:bodyPr>
          <a:lstStyle/>
          <a:p>
            <a:r>
              <a:rPr lang="zh-TW" altLang="en-US" b="1" dirty="0">
                <a:latin typeface="微軟正黑體" panose="020B0604030504040204" pitchFamily="34" charset="-120"/>
                <a:ea typeface="微軟正黑體" panose="020B0604030504040204" pitchFamily="34" charset="-120"/>
              </a:rPr>
              <a:t>最近</a:t>
            </a:r>
            <a:r>
              <a:rPr lang="en-US" altLang="zh-TW" b="1" dirty="0">
                <a:latin typeface="微軟正黑體" panose="020B0604030504040204" pitchFamily="34" charset="-120"/>
                <a:ea typeface="微軟正黑體" panose="020B0604030504040204" pitchFamily="34" charset="-120"/>
              </a:rPr>
              <a:t>5</a:t>
            </a:r>
            <a:r>
              <a:rPr lang="zh-TW" altLang="en-US" b="1" dirty="0">
                <a:latin typeface="微軟正黑體" panose="020B0604030504040204" pitchFamily="34" charset="-120"/>
                <a:ea typeface="微軟正黑體" panose="020B0604030504040204" pitchFamily="34" charset="-120"/>
              </a:rPr>
              <a:t>年用水量</a:t>
            </a:r>
          </a:p>
        </p:txBody>
      </p:sp>
      <p:sp>
        <p:nvSpPr>
          <p:cNvPr id="23" name="文字方塊 22"/>
          <p:cNvSpPr txBox="1"/>
          <p:nvPr/>
        </p:nvSpPr>
        <p:spPr>
          <a:xfrm>
            <a:off x="6205110" y="6270331"/>
            <a:ext cx="3682139" cy="369332"/>
          </a:xfrm>
          <a:prstGeom prst="rect">
            <a:avLst/>
          </a:prstGeom>
          <a:noFill/>
        </p:spPr>
        <p:txBody>
          <a:bodyPr wrap="square" rtlCol="0">
            <a:spAutoFit/>
          </a:bodyPr>
          <a:lstStyle/>
          <a:p>
            <a:r>
              <a:rPr lang="zh-TW" altLang="en-US" b="1" dirty="0">
                <a:latin typeface="微軟正黑體" panose="020B0604030504040204" pitchFamily="34" charset="-120"/>
                <a:ea typeface="微軟正黑體" panose="020B0604030504040204" pitchFamily="34" charset="-120"/>
              </a:rPr>
              <a:t>最近</a:t>
            </a:r>
            <a:r>
              <a:rPr lang="en-US" altLang="zh-TW" b="1" dirty="0">
                <a:latin typeface="微軟正黑體" panose="020B0604030504040204" pitchFamily="34" charset="-120"/>
                <a:ea typeface="微軟正黑體" panose="020B0604030504040204" pitchFamily="34" charset="-120"/>
              </a:rPr>
              <a:t>5</a:t>
            </a:r>
            <a:r>
              <a:rPr lang="zh-TW" altLang="en-US" b="1" dirty="0">
                <a:latin typeface="微軟正黑體" panose="020B0604030504040204" pitchFamily="34" charset="-120"/>
                <a:ea typeface="微軟正黑體" panose="020B0604030504040204" pitchFamily="34" charset="-120"/>
              </a:rPr>
              <a:t>年水費</a:t>
            </a:r>
          </a:p>
        </p:txBody>
      </p:sp>
      <p:sp>
        <p:nvSpPr>
          <p:cNvPr id="25" name="矩形 24"/>
          <p:cNvSpPr/>
          <p:nvPr/>
        </p:nvSpPr>
        <p:spPr>
          <a:xfrm>
            <a:off x="2627784" y="269065"/>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用電、用水分析</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graphicFrame>
        <p:nvGraphicFramePr>
          <p:cNvPr id="16" name="圖表 15">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014150032"/>
              </p:ext>
            </p:extLst>
          </p:nvPr>
        </p:nvGraphicFramePr>
        <p:xfrm>
          <a:off x="-58466" y="3699627"/>
          <a:ext cx="4787412" cy="258310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圖表 18">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1072472713"/>
              </p:ext>
            </p:extLst>
          </p:nvPr>
        </p:nvGraphicFramePr>
        <p:xfrm>
          <a:off x="4355976" y="3740317"/>
          <a:ext cx="4958862" cy="2568819"/>
        </p:xfrm>
        <a:graphic>
          <a:graphicData uri="http://schemas.openxmlformats.org/drawingml/2006/chart">
            <c:chart xmlns:c="http://schemas.openxmlformats.org/drawingml/2006/chart" xmlns:r="http://schemas.openxmlformats.org/officeDocument/2006/relationships" r:id="rId5"/>
          </a:graphicData>
        </a:graphic>
      </p:graphicFrame>
      <p:sp>
        <p:nvSpPr>
          <p:cNvPr id="4" name="投影片編號版面配置區 3">
            <a:extLst>
              <a:ext uri="{FF2B5EF4-FFF2-40B4-BE49-F238E27FC236}">
                <a16:creationId xmlns:a16="http://schemas.microsoft.com/office/drawing/2014/main" id="{30AB32A3-A027-06D6-F528-B095345084DA}"/>
              </a:ext>
            </a:extLst>
          </p:cNvPr>
          <p:cNvSpPr>
            <a:spLocks noGrp="1"/>
          </p:cNvSpPr>
          <p:nvPr>
            <p:ph type="sldNum" sz="quarter" idx="12"/>
          </p:nvPr>
        </p:nvSpPr>
        <p:spPr/>
        <p:txBody>
          <a:bodyPr/>
          <a:lstStyle/>
          <a:p>
            <a:fld id="{DBEDC8D0-E187-4214-AD4B-4EBE0301AF01}" type="slidenum">
              <a:rPr lang="zh-TW" altLang="en-US" smtClean="0"/>
              <a:pPr/>
              <a:t>14</a:t>
            </a:fld>
            <a:endParaRPr lang="zh-TW" altLang="en-US"/>
          </a:p>
        </p:txBody>
      </p:sp>
    </p:spTree>
    <p:extLst>
      <p:ext uri="{BB962C8B-B14F-4D97-AF65-F5344CB8AC3E}">
        <p14:creationId xmlns:p14="http://schemas.microsoft.com/office/powerpoint/2010/main" val="3781089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3" cstate="print"/>
          <a:stretch>
            <a:fillRect/>
          </a:stretch>
        </p:blipFill>
        <p:spPr>
          <a:xfrm>
            <a:off x="-42704" y="7068"/>
            <a:ext cx="9186704" cy="7144847"/>
          </a:xfrm>
          <a:prstGeom prst="rect">
            <a:avLst/>
          </a:prstGeom>
        </p:spPr>
      </p:pic>
      <p:sp>
        <p:nvSpPr>
          <p:cNvPr id="7" name="矩形 6"/>
          <p:cNvSpPr/>
          <p:nvPr/>
        </p:nvSpPr>
        <p:spPr>
          <a:xfrm>
            <a:off x="151627" y="1530176"/>
            <a:ext cx="6192688" cy="400110"/>
          </a:xfrm>
          <a:prstGeom prst="rect">
            <a:avLst/>
          </a:prstGeom>
        </p:spPr>
        <p:txBody>
          <a:bodyPr wrap="square">
            <a:spAutoFit/>
          </a:bodyPr>
          <a:lstStyle/>
          <a:p>
            <a:pPr>
              <a:buSzPct val="120000"/>
            </a:pPr>
            <a:r>
              <a:rPr lang="en-US" altLang="zh-TW" sz="2000" b="1" dirty="0">
                <a:latin typeface="微軟正黑體" panose="020B0604030504040204" pitchFamily="34" charset="-120"/>
                <a:ea typeface="微軟正黑體" panose="020B0604030504040204" pitchFamily="34" charset="-120"/>
              </a:rPr>
              <a:t>114</a:t>
            </a:r>
            <a:r>
              <a:rPr lang="zh-TW" altLang="zh-TW" sz="2000" b="1" dirty="0">
                <a:latin typeface="微軟正黑體" panose="020B0604030504040204" pitchFamily="34" charset="-120"/>
                <a:ea typeface="微軟正黑體" panose="020B0604030504040204" pitchFamily="34" charset="-120"/>
              </a:rPr>
              <a:t>年</a:t>
            </a:r>
            <a:r>
              <a:rPr lang="zh-TW" altLang="en-US" sz="2000" b="1" dirty="0">
                <a:latin typeface="微軟正黑體" panose="020B0604030504040204" pitchFamily="34" charset="-120"/>
                <a:ea typeface="微軟正黑體" panose="020B0604030504040204" pitchFamily="34" charset="-120"/>
              </a:rPr>
              <a:t>用水分析</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成功校區總表</a:t>
            </a:r>
            <a:endParaRPr lang="zh-TW" altLang="en-US" sz="2000" dirty="0">
              <a:latin typeface="微軟正黑體" panose="020B0604030504040204" pitchFamily="34" charset="-120"/>
              <a:ea typeface="微軟正黑體" panose="020B0604030504040204" pitchFamily="34" charset="-120"/>
            </a:endParaRPr>
          </a:p>
        </p:txBody>
      </p:sp>
      <p:sp>
        <p:nvSpPr>
          <p:cNvPr id="8" name="矩形 7"/>
          <p:cNvSpPr/>
          <p:nvPr/>
        </p:nvSpPr>
        <p:spPr>
          <a:xfrm>
            <a:off x="216779" y="2089846"/>
            <a:ext cx="8845581" cy="1587999"/>
          </a:xfrm>
          <a:prstGeom prst="rect">
            <a:avLst/>
          </a:prstGeom>
        </p:spPr>
        <p:txBody>
          <a:bodyPr wrap="square">
            <a:spAutoFit/>
          </a:bodyPr>
          <a:lstStyle/>
          <a:p>
            <a:pPr>
              <a:lnSpc>
                <a:spcPts val="3000"/>
              </a:lnSpc>
              <a:buSzPct val="120000"/>
            </a:pPr>
            <a:r>
              <a:rPr lang="en-US" altLang="zh-TW" dirty="0">
                <a:latin typeface="微軟正黑體" panose="020B0604030504040204" pitchFamily="34" charset="-120"/>
                <a:ea typeface="微軟正黑體" panose="020B0604030504040204" pitchFamily="34" charset="-120"/>
              </a:rPr>
              <a:t>114</a:t>
            </a:r>
            <a:r>
              <a:rPr lang="zh-TW" altLang="en-US" dirty="0">
                <a:latin typeface="微軟正黑體" panose="020B0604030504040204" pitchFamily="34" charset="-120"/>
                <a:ea typeface="微軟正黑體" panose="020B0604030504040204" pitchFamily="34" charset="-120"/>
              </a:rPr>
              <a:t>年</a:t>
            </a:r>
            <a:r>
              <a:rPr lang="en-US" altLang="zh-TW" dirty="0">
                <a:latin typeface="微軟正黑體" panose="020B0604030504040204" pitchFamily="34" charset="-120"/>
                <a:ea typeface="微軟正黑體" panose="020B0604030504040204" pitchFamily="34" charset="-120"/>
              </a:rPr>
              <a:t>1-12</a:t>
            </a:r>
            <a:r>
              <a:rPr lang="zh-TW" altLang="en-US" dirty="0">
                <a:latin typeface="微軟正黑體" panose="020B0604030504040204" pitchFamily="34" charset="-120"/>
                <a:ea typeface="微軟正黑體" panose="020B0604030504040204" pitchFamily="34" charset="-120"/>
              </a:rPr>
              <a:t>月成功校區總表累計總用水量</a:t>
            </a:r>
            <a:r>
              <a:rPr lang="en-US" altLang="zh-TW" dirty="0">
                <a:latin typeface="微軟正黑體" panose="020B0604030504040204" pitchFamily="34" charset="-120"/>
                <a:ea typeface="微軟正黑體" panose="020B0604030504040204" pitchFamily="34" charset="-120"/>
              </a:rPr>
              <a:t>156,476</a:t>
            </a:r>
            <a:r>
              <a:rPr lang="zh-TW" altLang="en-US" dirty="0">
                <a:latin typeface="微軟正黑體" panose="020B0604030504040204" pitchFamily="34" charset="-120"/>
                <a:ea typeface="微軟正黑體" panose="020B0604030504040204" pitchFamily="34" charset="-120"/>
              </a:rPr>
              <a:t>度，較去年</a:t>
            </a:r>
            <a:r>
              <a:rPr lang="en-US" altLang="zh-TW" dirty="0">
                <a:latin typeface="微軟正黑體" panose="020B0604030504040204" pitchFamily="34" charset="-120"/>
                <a:ea typeface="微軟正黑體" panose="020B0604030504040204" pitchFamily="34" charset="-120"/>
              </a:rPr>
              <a:t>(113)</a:t>
            </a:r>
            <a:r>
              <a:rPr lang="zh-TW" altLang="en-US" dirty="0">
                <a:latin typeface="微軟正黑體" panose="020B0604030504040204" pitchFamily="34" charset="-120"/>
                <a:ea typeface="微軟正黑體" panose="020B0604030504040204" pitchFamily="34" charset="-120"/>
              </a:rPr>
              <a:t>同期用水量</a:t>
            </a:r>
            <a:r>
              <a:rPr lang="en-US" altLang="zh-TW" dirty="0">
                <a:latin typeface="微軟正黑體" panose="020B0604030504040204" pitchFamily="34" charset="-120"/>
                <a:ea typeface="微軟正黑體" panose="020B0604030504040204" pitchFamily="34" charset="-120"/>
              </a:rPr>
              <a:t>123, 083</a:t>
            </a:r>
            <a:r>
              <a:rPr lang="zh-TW" altLang="en-US" dirty="0">
                <a:latin typeface="微軟正黑體" panose="020B0604030504040204" pitchFamily="34" charset="-120"/>
                <a:ea typeface="微軟正黑體" panose="020B0604030504040204" pitchFamily="34" charset="-120"/>
              </a:rPr>
              <a:t>度，增加用水</a:t>
            </a:r>
            <a:r>
              <a:rPr lang="en-US" altLang="zh-TW" dirty="0">
                <a:latin typeface="微軟正黑體" panose="020B0604030504040204" pitchFamily="34" charset="-120"/>
                <a:ea typeface="微軟正黑體" panose="020B0604030504040204" pitchFamily="34" charset="-120"/>
              </a:rPr>
              <a:t>33,393</a:t>
            </a:r>
            <a:r>
              <a:rPr lang="zh-TW" altLang="en-US" dirty="0">
                <a:latin typeface="微軟正黑體" panose="020B0604030504040204" pitchFamily="34" charset="-120"/>
                <a:ea typeface="微軟正黑體" panose="020B0604030504040204" pitchFamily="34" charset="-120"/>
              </a:rPr>
              <a:t>度；明顯漏水處 </a:t>
            </a:r>
            <a:r>
              <a:rPr lang="en-US" altLang="zh-TW" dirty="0">
                <a:latin typeface="微軟正黑體" panose="020B0604030504040204" pitchFamily="34" charset="-120"/>
                <a:ea typeface="微軟正黑體" panose="020B0604030504040204" pitchFamily="34" charset="-120"/>
              </a:rPr>
              <a:t>(2</a:t>
            </a:r>
            <a:r>
              <a:rPr lang="zh-TW" altLang="en-US" dirty="0">
                <a:latin typeface="微軟正黑體" panose="020B0604030504040204" pitchFamily="34" charset="-120"/>
                <a:ea typeface="微軟正黑體" panose="020B0604030504040204" pitchFamily="34" charset="-120"/>
              </a:rPr>
              <a:t>月份靠近材料系道路漏水、</a:t>
            </a:r>
            <a:r>
              <a:rPr lang="en-US" altLang="zh-TW" dirty="0">
                <a:latin typeface="微軟正黑體" panose="020B0604030504040204" pitchFamily="34" charset="-120"/>
                <a:ea typeface="微軟正黑體" panose="020B0604030504040204" pitchFamily="34" charset="-120"/>
              </a:rPr>
              <a:t>11</a:t>
            </a:r>
            <a:r>
              <a:rPr lang="zh-TW" altLang="en-US" dirty="0">
                <a:latin typeface="微軟正黑體" panose="020B0604030504040204" pitchFamily="34" charset="-120"/>
                <a:ea typeface="微軟正黑體" panose="020B0604030504040204" pitchFamily="34" charset="-120"/>
              </a:rPr>
              <a:t>月份數學及測量系共用蓄水池漏水</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已修復，惟藏於深處無痕跡之漏水無法查修，今年開始執行成功校區智慧水表建置，未來建置完成可透過系統確認漏水點範圍。 </a:t>
            </a:r>
            <a:endParaRPr lang="en-US" altLang="zh-TW" dirty="0">
              <a:latin typeface="微軟正黑體" panose="020B0604030504040204" pitchFamily="34" charset="-120"/>
              <a:ea typeface="微軟正黑體" panose="020B0604030504040204" pitchFamily="34" charset="-120"/>
            </a:endParaRPr>
          </a:p>
        </p:txBody>
      </p:sp>
      <p:sp>
        <p:nvSpPr>
          <p:cNvPr id="25" name="矩形 24"/>
          <p:cNvSpPr/>
          <p:nvPr/>
        </p:nvSpPr>
        <p:spPr>
          <a:xfrm>
            <a:off x="2627784" y="269065"/>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用電、用水分析</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4" name="投影片編號版面配置區 3">
            <a:extLst>
              <a:ext uri="{FF2B5EF4-FFF2-40B4-BE49-F238E27FC236}">
                <a16:creationId xmlns:a16="http://schemas.microsoft.com/office/drawing/2014/main" id="{E64796AA-ECC8-6BD1-9C9D-0912F187FCFB}"/>
              </a:ext>
            </a:extLst>
          </p:cNvPr>
          <p:cNvSpPr>
            <a:spLocks noGrp="1"/>
          </p:cNvSpPr>
          <p:nvPr>
            <p:ph type="sldNum" sz="quarter" idx="12"/>
          </p:nvPr>
        </p:nvSpPr>
        <p:spPr/>
        <p:txBody>
          <a:bodyPr/>
          <a:lstStyle/>
          <a:p>
            <a:fld id="{DBEDC8D0-E187-4214-AD4B-4EBE0301AF01}" type="slidenum">
              <a:rPr lang="zh-TW" altLang="en-US" smtClean="0"/>
              <a:pPr/>
              <a:t>15</a:t>
            </a:fld>
            <a:endParaRPr lang="zh-TW" altLang="en-US"/>
          </a:p>
        </p:txBody>
      </p:sp>
    </p:spTree>
    <p:extLst>
      <p:ext uri="{BB962C8B-B14F-4D97-AF65-F5344CB8AC3E}">
        <p14:creationId xmlns:p14="http://schemas.microsoft.com/office/powerpoint/2010/main" val="2318019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3"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4" cstate="print"/>
          <a:stretch>
            <a:fillRect/>
          </a:stretch>
        </p:blipFill>
        <p:spPr>
          <a:xfrm>
            <a:off x="-16687" y="0"/>
            <a:ext cx="9177373" cy="7100815"/>
          </a:xfrm>
          <a:prstGeom prst="rect">
            <a:avLst/>
          </a:prstGeom>
        </p:spPr>
      </p:pic>
      <p:sp>
        <p:nvSpPr>
          <p:cNvPr id="7" name="矩形 6"/>
          <p:cNvSpPr/>
          <p:nvPr/>
        </p:nvSpPr>
        <p:spPr>
          <a:xfrm>
            <a:off x="54131" y="1196752"/>
            <a:ext cx="9089869" cy="5659626"/>
          </a:xfrm>
          <a:prstGeom prst="rect">
            <a:avLst/>
          </a:prstGeom>
        </p:spPr>
        <p:txBody>
          <a:bodyPr wrap="square">
            <a:spAutoFit/>
          </a:bodyPr>
          <a:lstStyle/>
          <a:p>
            <a:pPr>
              <a:lnSpc>
                <a:spcPts val="4000"/>
              </a:lnSpc>
            </a:pPr>
            <a:r>
              <a:rPr lang="zh-TW" altLang="zh-TW" sz="2000" b="1" dirty="0">
                <a:latin typeface="微軟正黑體" panose="020B0604030504040204" pitchFamily="34" charset="-120"/>
                <a:ea typeface="微軟正黑體" panose="020B0604030504040204" pitchFamily="34" charset="-120"/>
              </a:rPr>
              <a:t>採用</a:t>
            </a:r>
            <a:r>
              <a:rPr lang="zh-TW" altLang="en-US" sz="2000" b="1" dirty="0">
                <a:latin typeface="微軟正黑體" panose="020B0604030504040204" pitchFamily="34" charset="-120"/>
                <a:ea typeface="微軟正黑體" panose="020B0604030504040204" pitchFamily="34" charset="-120"/>
              </a:rPr>
              <a:t>能源效率一級冷氣</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室外機</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案</a:t>
            </a:r>
            <a:r>
              <a:rPr lang="zh-TW" altLang="zh-TW" sz="2000" b="1" dirty="0">
                <a:latin typeface="微軟正黑體" panose="020B0604030504040204" pitchFamily="34" charset="-120"/>
                <a:ea typeface="微軟正黑體" panose="020B0604030504040204" pitchFamily="34" charset="-120"/>
              </a:rPr>
              <a:t>執行情形</a:t>
            </a:r>
            <a:endParaRPr lang="en-US" altLang="zh-TW" sz="2000" b="1" dirty="0">
              <a:latin typeface="微軟正黑體" panose="020B0604030504040204" pitchFamily="34" charset="-120"/>
              <a:ea typeface="微軟正黑體" panose="020B0604030504040204" pitchFamily="34" charset="-120"/>
            </a:endParaRPr>
          </a:p>
          <a:p>
            <a:pPr>
              <a:lnSpc>
                <a:spcPts val="4000"/>
              </a:lnSpc>
            </a:pP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統計期間：</a:t>
            </a:r>
            <a:r>
              <a:rPr lang="en-US" altLang="zh-TW" dirty="0">
                <a:latin typeface="微軟正黑體" panose="020B0604030504040204" pitchFamily="34" charset="-120"/>
                <a:ea typeface="微軟正黑體" panose="020B0604030504040204" pitchFamily="34" charset="-120"/>
              </a:rPr>
              <a:t>114</a:t>
            </a:r>
            <a:r>
              <a:rPr lang="zh-TW" altLang="en-US" dirty="0">
                <a:latin typeface="微軟正黑體" panose="020B0604030504040204" pitchFamily="34" charset="-120"/>
                <a:ea typeface="微軟正黑體" panose="020B0604030504040204" pitchFamily="34" charset="-120"/>
              </a:rPr>
              <a:t>年</a:t>
            </a:r>
            <a:r>
              <a:rPr lang="en-US" altLang="zh-TW" dirty="0">
                <a:latin typeface="微軟正黑體" panose="020B0604030504040204" pitchFamily="34" charset="-120"/>
                <a:ea typeface="微軟正黑體" panose="020B0604030504040204" pitchFamily="34" charset="-120"/>
              </a:rPr>
              <a:t>1~11</a:t>
            </a:r>
            <a:r>
              <a:rPr lang="zh-TW" altLang="en-US" dirty="0">
                <a:latin typeface="微軟正黑體" panose="020B0604030504040204" pitchFamily="34" charset="-120"/>
                <a:ea typeface="微軟正黑體" panose="020B0604030504040204" pitchFamily="34" charset="-120"/>
              </a:rPr>
              <a:t>月。</a:t>
            </a:r>
            <a:endParaRPr lang="en-US" altLang="zh-TW" dirty="0">
              <a:latin typeface="微軟正黑體" panose="020B0604030504040204" pitchFamily="34" charset="-120"/>
              <a:ea typeface="微軟正黑體" panose="020B0604030504040204" pitchFamily="34" charset="-120"/>
            </a:endParaRPr>
          </a:p>
          <a:p>
            <a:pPr>
              <a:lnSpc>
                <a:spcPts val="4000"/>
              </a:lnSpc>
            </a:pPr>
            <a:r>
              <a:rPr lang="en-US" altLang="zh-TW" dirty="0">
                <a:latin typeface="微軟正黑體" panose="020B0604030504040204" pitchFamily="34" charset="-120"/>
                <a:ea typeface="微軟正黑體" panose="020B0604030504040204" pitchFamily="34" charset="-120"/>
              </a:rPr>
              <a:t>2.</a:t>
            </a:r>
            <a:r>
              <a:rPr lang="zh-TW" altLang="en-US" dirty="0">
                <a:latin typeface="微軟正黑體" panose="020B0604030504040204" pitchFamily="34" charset="-120"/>
                <a:ea typeface="微軟正黑體" panose="020B0604030504040204" pitchFamily="34" charset="-120"/>
              </a:rPr>
              <a:t>各校區申裝冷氣符合規定冷氣</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一級</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汰舊部分總計</a:t>
            </a:r>
            <a:r>
              <a:rPr lang="en-US" altLang="zh-TW" dirty="0">
                <a:latin typeface="微軟正黑體" panose="020B0604030504040204" pitchFamily="34" charset="-120"/>
                <a:ea typeface="微軟正黑體" panose="020B0604030504040204" pitchFamily="34" charset="-120"/>
              </a:rPr>
              <a:t>1,120</a:t>
            </a:r>
            <a:r>
              <a:rPr lang="zh-TW" altLang="en-US" dirty="0">
                <a:latin typeface="微軟正黑體" panose="020B0604030504040204" pitchFamily="34" charset="-120"/>
                <a:ea typeface="微軟正黑體" panose="020B0604030504040204" pitchFamily="34" charset="-120"/>
              </a:rPr>
              <a:t>台。</a:t>
            </a:r>
            <a:endParaRPr lang="en-US" altLang="zh-TW" dirty="0">
              <a:latin typeface="微軟正黑體" panose="020B0604030504040204" pitchFamily="34" charset="-120"/>
              <a:ea typeface="微軟正黑體" panose="020B0604030504040204" pitchFamily="34" charset="-120"/>
            </a:endParaRPr>
          </a:p>
          <a:p>
            <a:pPr>
              <a:lnSpc>
                <a:spcPts val="4000"/>
              </a:lnSpc>
            </a:pPr>
            <a:endParaRPr lang="en-US" altLang="zh-TW" dirty="0">
              <a:latin typeface="微軟正黑體" panose="020B0604030504040204" pitchFamily="34" charset="-120"/>
              <a:ea typeface="微軟正黑體" panose="020B0604030504040204" pitchFamily="34" charset="-120"/>
            </a:endParaRPr>
          </a:p>
          <a:p>
            <a:pPr>
              <a:lnSpc>
                <a:spcPts val="4000"/>
              </a:lnSpc>
            </a:pPr>
            <a:endParaRPr lang="en-US" altLang="zh-TW" dirty="0">
              <a:latin typeface="微軟正黑體" panose="020B0604030504040204" pitchFamily="34" charset="-120"/>
              <a:ea typeface="微軟正黑體" panose="020B0604030504040204" pitchFamily="34" charset="-120"/>
            </a:endParaRPr>
          </a:p>
          <a:p>
            <a:pPr>
              <a:lnSpc>
                <a:spcPts val="4000"/>
              </a:lnSpc>
            </a:pPr>
            <a:endParaRPr lang="en-US" altLang="zh-TW" dirty="0">
              <a:latin typeface="微軟正黑體" panose="020B0604030504040204" pitchFamily="34" charset="-120"/>
              <a:ea typeface="微軟正黑體" panose="020B0604030504040204" pitchFamily="34" charset="-120"/>
            </a:endParaRPr>
          </a:p>
          <a:p>
            <a:pPr>
              <a:lnSpc>
                <a:spcPts val="4000"/>
              </a:lnSpc>
            </a:pPr>
            <a:endParaRPr lang="en-US" altLang="zh-TW" dirty="0">
              <a:latin typeface="微軟正黑體" panose="020B0604030504040204" pitchFamily="34" charset="-120"/>
              <a:ea typeface="微軟正黑體" panose="020B0604030504040204" pitchFamily="34" charset="-120"/>
            </a:endParaRPr>
          </a:p>
          <a:p>
            <a:pPr>
              <a:lnSpc>
                <a:spcPts val="4000"/>
              </a:lnSpc>
            </a:pPr>
            <a:endParaRPr lang="en-US" altLang="zh-TW" dirty="0">
              <a:latin typeface="微軟正黑體" panose="020B0604030504040204" pitchFamily="34" charset="-120"/>
              <a:ea typeface="微軟正黑體" panose="020B0604030504040204" pitchFamily="34" charset="-120"/>
            </a:endParaRPr>
          </a:p>
          <a:p>
            <a:pPr>
              <a:lnSpc>
                <a:spcPts val="4000"/>
              </a:lnSpc>
            </a:pPr>
            <a:endParaRPr lang="en-US" altLang="zh-TW" dirty="0">
              <a:latin typeface="微軟正黑體" panose="020B0604030504040204" pitchFamily="34" charset="-120"/>
              <a:ea typeface="微軟正黑體" panose="020B0604030504040204" pitchFamily="34" charset="-120"/>
            </a:endParaRPr>
          </a:p>
          <a:p>
            <a:pPr>
              <a:lnSpc>
                <a:spcPts val="4000"/>
              </a:lnSpc>
            </a:pPr>
            <a:r>
              <a:rPr lang="en-US" altLang="zh-TW" dirty="0">
                <a:latin typeface="微軟正黑體" panose="020B0604030504040204" pitchFamily="34" charset="-120"/>
                <a:ea typeface="微軟正黑體" panose="020B0604030504040204" pitchFamily="34" charset="-120"/>
              </a:rPr>
              <a:t>3.</a:t>
            </a:r>
            <a:r>
              <a:rPr lang="zh-TW" altLang="en-US" dirty="0">
                <a:latin typeface="微軟正黑體" panose="020B0604030504040204" pitchFamily="34" charset="-120"/>
                <a:ea typeface="微軟正黑體" panose="020B0604030504040204" pitchFamily="34" charset="-120"/>
              </a:rPr>
              <a:t>目前學校空調總數為</a:t>
            </a:r>
            <a:r>
              <a:rPr lang="en-US" altLang="zh-TW" dirty="0">
                <a:latin typeface="微軟正黑體" panose="020B0604030504040204" pitchFamily="34" charset="-120"/>
                <a:ea typeface="微軟正黑體" panose="020B0604030504040204" pitchFamily="34" charset="-120"/>
              </a:rPr>
              <a:t>8,881</a:t>
            </a:r>
            <a:r>
              <a:rPr lang="zh-TW" altLang="en-US" dirty="0">
                <a:latin typeface="微軟正黑體" panose="020B0604030504040204" pitchFamily="34" charset="-120"/>
                <a:ea typeface="微軟正黑體" panose="020B0604030504040204" pitchFamily="34" charset="-120"/>
              </a:rPr>
              <a:t>台，其中</a:t>
            </a:r>
            <a:r>
              <a:rPr lang="en-US" altLang="zh-TW" dirty="0">
                <a:latin typeface="微軟正黑體" panose="020B0604030504040204" pitchFamily="34" charset="-120"/>
                <a:ea typeface="微軟正黑體" panose="020B0604030504040204" pitchFamily="34" charset="-120"/>
              </a:rPr>
              <a:t>9</a:t>
            </a:r>
            <a:r>
              <a:rPr lang="zh-TW" altLang="en-US" dirty="0">
                <a:latin typeface="微軟正黑體" panose="020B0604030504040204" pitchFamily="34" charset="-120"/>
                <a:ea typeface="微軟正黑體" panose="020B0604030504040204" pitchFamily="34" charset="-120"/>
              </a:rPr>
              <a:t>年以上</a:t>
            </a:r>
            <a:r>
              <a:rPr lang="en-US" altLang="zh-TW" dirty="0">
                <a:latin typeface="微軟正黑體" panose="020B0604030504040204" pitchFamily="34" charset="-120"/>
                <a:ea typeface="微軟正黑體" panose="020B0604030504040204" pitchFamily="34" charset="-120"/>
              </a:rPr>
              <a:t>2,937</a:t>
            </a:r>
            <a:r>
              <a:rPr lang="zh-TW" altLang="en-US" dirty="0">
                <a:latin typeface="微軟正黑體" panose="020B0604030504040204" pitchFamily="34" charset="-120"/>
                <a:ea typeface="微軟正黑體" panose="020B0604030504040204" pitchFamily="34" charset="-120"/>
              </a:rPr>
              <a:t>台，</a:t>
            </a:r>
            <a:r>
              <a:rPr lang="en-US" altLang="zh-TW" dirty="0">
                <a:latin typeface="微軟正黑體" panose="020B0604030504040204" pitchFamily="34" charset="-120"/>
                <a:ea typeface="微軟正黑體" panose="020B0604030504040204" pitchFamily="34" charset="-120"/>
              </a:rPr>
              <a:t>12</a:t>
            </a:r>
            <a:r>
              <a:rPr lang="zh-TW" altLang="en-US" dirty="0">
                <a:latin typeface="微軟正黑體" panose="020B0604030504040204" pitchFamily="34" charset="-120"/>
                <a:ea typeface="微軟正黑體" panose="020B0604030504040204" pitchFamily="34" charset="-120"/>
              </a:rPr>
              <a:t>年以上</a:t>
            </a:r>
            <a:r>
              <a:rPr lang="en-US" altLang="zh-TW" dirty="0">
                <a:latin typeface="微軟正黑體" panose="020B0604030504040204" pitchFamily="34" charset="-120"/>
                <a:ea typeface="微軟正黑體" panose="020B0604030504040204" pitchFamily="34" charset="-120"/>
              </a:rPr>
              <a:t>2,041</a:t>
            </a:r>
            <a:r>
              <a:rPr lang="zh-TW" altLang="en-US" dirty="0">
                <a:latin typeface="微軟正黑體" panose="020B0604030504040204" pitchFamily="34" charset="-120"/>
                <a:ea typeface="微軟正黑體" panose="020B0604030504040204" pitchFamily="34" charset="-120"/>
              </a:rPr>
              <a:t>台，</a:t>
            </a:r>
            <a:r>
              <a:rPr lang="en-US" altLang="zh-TW" dirty="0">
                <a:latin typeface="微軟正黑體" panose="020B0604030504040204" pitchFamily="34" charset="-120"/>
                <a:ea typeface="微軟正黑體" panose="020B0604030504040204" pitchFamily="34" charset="-120"/>
              </a:rPr>
              <a:t>15</a:t>
            </a:r>
            <a:r>
              <a:rPr lang="zh-TW" altLang="en-US" dirty="0">
                <a:latin typeface="微軟正黑體" panose="020B0604030504040204" pitchFamily="34" charset="-120"/>
                <a:ea typeface="微軟正黑體" panose="020B0604030504040204" pitchFamily="34" charset="-120"/>
              </a:rPr>
              <a:t>年以上</a:t>
            </a:r>
            <a:r>
              <a:rPr lang="en-US" altLang="zh-TW" dirty="0">
                <a:latin typeface="微軟正黑體" panose="020B0604030504040204" pitchFamily="34" charset="-120"/>
                <a:ea typeface="微軟正黑體" panose="020B0604030504040204" pitchFamily="34" charset="-120"/>
              </a:rPr>
              <a:t>429</a:t>
            </a:r>
            <a:r>
              <a:rPr lang="zh-TW" altLang="en-US" dirty="0">
                <a:latin typeface="微軟正黑體" panose="020B0604030504040204" pitchFamily="34" charset="-120"/>
                <a:ea typeface="微軟正黑體" panose="020B0604030504040204" pitchFamily="34" charset="-120"/>
              </a:rPr>
              <a:t>台。</a:t>
            </a:r>
            <a:endParaRPr lang="en-US" altLang="zh-TW" dirty="0">
              <a:latin typeface="微軟正黑體" panose="020B0604030504040204" pitchFamily="34" charset="-120"/>
              <a:ea typeface="微軟正黑體" panose="020B0604030504040204" pitchFamily="34" charset="-120"/>
            </a:endParaRPr>
          </a:p>
        </p:txBody>
      </p:sp>
      <p:sp>
        <p:nvSpPr>
          <p:cNvPr id="14" name="矩形 13"/>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graphicFrame>
        <p:nvGraphicFramePr>
          <p:cNvPr id="15" name="圖表 14">
            <a:extLst>
              <a:ext uri="{FF2B5EF4-FFF2-40B4-BE49-F238E27FC236}">
                <a16:creationId xmlns:a16="http://schemas.microsoft.com/office/drawing/2014/main" id="{728EF855-7745-4ECE-A33D-D1D12DA14483}"/>
              </a:ext>
            </a:extLst>
          </p:cNvPr>
          <p:cNvGraphicFramePr>
            <a:graphicFrameLocks/>
          </p:cNvGraphicFramePr>
          <p:nvPr>
            <p:extLst>
              <p:ext uri="{D42A27DB-BD31-4B8C-83A1-F6EECF244321}">
                <p14:modId xmlns:p14="http://schemas.microsoft.com/office/powerpoint/2010/main" val="2276664126"/>
              </p:ext>
            </p:extLst>
          </p:nvPr>
        </p:nvGraphicFramePr>
        <p:xfrm>
          <a:off x="4580343" y="2962672"/>
          <a:ext cx="4572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圖表 15">
            <a:extLst>
              <a:ext uri="{FF2B5EF4-FFF2-40B4-BE49-F238E27FC236}">
                <a16:creationId xmlns:a16="http://schemas.microsoft.com/office/drawing/2014/main" id="{234D0A8A-B88B-41EA-84EA-A28488C8BAA0}"/>
              </a:ext>
            </a:extLst>
          </p:cNvPr>
          <p:cNvGraphicFramePr>
            <a:graphicFrameLocks/>
          </p:cNvGraphicFramePr>
          <p:nvPr>
            <p:extLst>
              <p:ext uri="{D42A27DB-BD31-4B8C-83A1-F6EECF244321}">
                <p14:modId xmlns:p14="http://schemas.microsoft.com/office/powerpoint/2010/main" val="800159923"/>
              </p:ext>
            </p:extLst>
          </p:nvPr>
        </p:nvGraphicFramePr>
        <p:xfrm>
          <a:off x="-8315" y="2962672"/>
          <a:ext cx="4572000" cy="2743200"/>
        </p:xfrm>
        <a:graphic>
          <a:graphicData uri="http://schemas.openxmlformats.org/drawingml/2006/chart">
            <c:chart xmlns:c="http://schemas.openxmlformats.org/drawingml/2006/chart" xmlns:r="http://schemas.openxmlformats.org/officeDocument/2006/relationships" r:id="rId6"/>
          </a:graphicData>
        </a:graphic>
      </p:graphicFrame>
      <p:sp>
        <p:nvSpPr>
          <p:cNvPr id="4" name="投影片編號版面配置區 3">
            <a:extLst>
              <a:ext uri="{FF2B5EF4-FFF2-40B4-BE49-F238E27FC236}">
                <a16:creationId xmlns:a16="http://schemas.microsoft.com/office/drawing/2014/main" id="{1B22594E-60DD-9BF8-AC2A-EFF7D6693029}"/>
              </a:ext>
            </a:extLst>
          </p:cNvPr>
          <p:cNvSpPr>
            <a:spLocks noGrp="1"/>
          </p:cNvSpPr>
          <p:nvPr>
            <p:ph type="sldNum" sz="quarter" idx="12"/>
          </p:nvPr>
        </p:nvSpPr>
        <p:spPr/>
        <p:txBody>
          <a:bodyPr/>
          <a:lstStyle/>
          <a:p>
            <a:fld id="{DBEDC8D0-E187-4214-AD4B-4EBE0301AF01}" type="slidenum">
              <a:rPr lang="zh-TW" altLang="en-US" smtClean="0"/>
              <a:pPr/>
              <a:t>16</a:t>
            </a:fld>
            <a:endParaRPr lang="zh-TW" altLang="en-US"/>
          </a:p>
        </p:txBody>
      </p:sp>
    </p:spTree>
    <p:extLst>
      <p:ext uri="{BB962C8B-B14F-4D97-AF65-F5344CB8AC3E}">
        <p14:creationId xmlns:p14="http://schemas.microsoft.com/office/powerpoint/2010/main" val="33285913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32" y="-27954"/>
            <a:ext cx="9167225" cy="6885954"/>
          </a:xfrm>
          <a:prstGeom prst="rect">
            <a:avLst/>
          </a:prstGeom>
        </p:spPr>
      </p:pic>
      <p:sp>
        <p:nvSpPr>
          <p:cNvPr id="2" name="矩形 1"/>
          <p:cNvSpPr/>
          <p:nvPr/>
        </p:nvSpPr>
        <p:spPr>
          <a:xfrm>
            <a:off x="144677" y="1206194"/>
            <a:ext cx="6912768" cy="595804"/>
          </a:xfrm>
          <a:prstGeom prst="rect">
            <a:avLst/>
          </a:prstGeom>
        </p:spPr>
        <p:txBody>
          <a:bodyPr wrap="square">
            <a:spAutoFit/>
          </a:bodyPr>
          <a:lstStyle/>
          <a:p>
            <a:pPr>
              <a:lnSpc>
                <a:spcPts val="4500"/>
              </a:lnSpc>
            </a:pPr>
            <a:r>
              <a:rPr lang="zh-TW" altLang="en-US" sz="2000" b="1" dirty="0">
                <a:latin typeface="微軟正黑體" panose="020B0604030504040204" pitchFamily="34" charset="-120"/>
                <a:ea typeface="微軟正黑體" panose="020B0604030504040204" pitchFamily="34" charset="-120"/>
              </a:rPr>
              <a:t>汰舊</a:t>
            </a:r>
            <a:r>
              <a:rPr lang="zh-TW" altLang="zh-TW" sz="2000" b="1" dirty="0">
                <a:latin typeface="微軟正黑體" panose="020B0604030504040204" pitchFamily="34" charset="-120"/>
                <a:ea typeface="微軟正黑體" panose="020B0604030504040204" pitchFamily="34" charset="-120"/>
              </a:rPr>
              <a:t>冷氣採用</a:t>
            </a:r>
            <a:r>
              <a:rPr lang="zh-TW" altLang="en-US" sz="2000" b="1" dirty="0">
                <a:latin typeface="微軟正黑體" panose="020B0604030504040204" pitchFamily="34" charset="-120"/>
                <a:ea typeface="微軟正黑體" panose="020B0604030504040204" pitchFamily="34" charset="-120"/>
              </a:rPr>
              <a:t>能源效率分級級數低之機種</a:t>
            </a:r>
            <a:endParaRPr lang="en-US" altLang="zh-TW" sz="2000" b="1" dirty="0">
              <a:latin typeface="微軟正黑體" panose="020B0604030504040204" pitchFamily="34" charset="-120"/>
              <a:ea typeface="微軟正黑體" panose="020B0604030504040204" pitchFamily="34" charset="-120"/>
            </a:endParaRPr>
          </a:p>
        </p:txBody>
      </p:sp>
      <p:pic>
        <p:nvPicPr>
          <p:cNvPr id="10242" name="Picture 2" descr="C:\Users\USER\Desktop\CU-K71BHA2.jpg"/>
          <p:cNvPicPr>
            <a:picLocks noChangeAspect="1" noChangeArrowheads="1"/>
          </p:cNvPicPr>
          <p:nvPr/>
        </p:nvPicPr>
        <p:blipFill>
          <a:blip r:embed="rId4" cstate="print"/>
          <a:srcRect/>
          <a:stretch>
            <a:fillRect/>
          </a:stretch>
        </p:blipFill>
        <p:spPr bwMode="auto">
          <a:xfrm>
            <a:off x="6948264" y="4067202"/>
            <a:ext cx="2195736" cy="2576508"/>
          </a:xfrm>
          <a:prstGeom prst="rect">
            <a:avLst/>
          </a:prstGeom>
          <a:noFill/>
        </p:spPr>
      </p:pic>
      <p:pic>
        <p:nvPicPr>
          <p:cNvPr id="10243" name="Picture 3" descr="C:\Users\USER\Desktop\CU-N71C2.jpg"/>
          <p:cNvPicPr>
            <a:picLocks noChangeAspect="1" noChangeArrowheads="1"/>
          </p:cNvPicPr>
          <p:nvPr/>
        </p:nvPicPr>
        <p:blipFill>
          <a:blip r:embed="rId5" cstate="print"/>
          <a:srcRect/>
          <a:stretch>
            <a:fillRect/>
          </a:stretch>
        </p:blipFill>
        <p:spPr bwMode="auto">
          <a:xfrm>
            <a:off x="6948264" y="1357298"/>
            <a:ext cx="2195768" cy="2643206"/>
          </a:xfrm>
          <a:prstGeom prst="rect">
            <a:avLst/>
          </a:prstGeom>
          <a:noFill/>
        </p:spPr>
      </p:pic>
      <p:sp>
        <p:nvSpPr>
          <p:cNvPr id="11" name="矩形 10"/>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144677" y="1767576"/>
            <a:ext cx="6069056" cy="5601533"/>
          </a:xfrm>
          <a:prstGeom prst="rect">
            <a:avLst/>
          </a:prstGeom>
          <a:noFill/>
        </p:spPr>
        <p:txBody>
          <a:bodyPr wrap="square" rtlCol="0">
            <a:spAutoFit/>
          </a:bodyPr>
          <a:lstStyle/>
          <a:p>
            <a:pPr marL="285750" indent="-285750">
              <a:buFont typeface="Wingdings" panose="05000000000000000000" pitchFamily="2" charset="2"/>
              <a:buChar char="Ø"/>
            </a:pPr>
            <a:endParaRPr lang="en-US" altLang="zh-TW" dirty="0">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Ø"/>
            </a:pPr>
            <a:r>
              <a:rPr lang="zh-TW" altLang="en-US" dirty="0">
                <a:latin typeface="微軟正黑體" panose="020B0604030504040204" pitchFamily="34" charset="-120"/>
                <a:ea typeface="微軟正黑體" panose="020B0604030504040204" pitchFamily="34" charset="-120"/>
              </a:rPr>
              <a:t>能源效率分級級數越低，冷氣機</a:t>
            </a:r>
            <a:r>
              <a:rPr lang="en-US" altLang="zh-TW" dirty="0">
                <a:latin typeface="微軟正黑體" panose="020B0604030504040204" pitchFamily="34" charset="-120"/>
                <a:ea typeface="微軟正黑體" panose="020B0604030504040204" pitchFamily="34" charset="-120"/>
              </a:rPr>
              <a:t>CSPF</a:t>
            </a:r>
            <a:r>
              <a:rPr lang="zh-TW" altLang="zh-TW" dirty="0">
                <a:latin typeface="微軟正黑體" panose="020B0604030504040204" pitchFamily="34" charset="-120"/>
                <a:ea typeface="微軟正黑體" panose="020B0604030504040204" pitchFamily="34" charset="-120"/>
              </a:rPr>
              <a:t>值</a:t>
            </a:r>
            <a:r>
              <a:rPr lang="zh-TW" altLang="en-US" dirty="0">
                <a:latin typeface="微軟正黑體" panose="020B0604030504040204" pitchFamily="34" charset="-120"/>
                <a:ea typeface="微軟正黑體" panose="020B0604030504040204" pitchFamily="34" charset="-120"/>
              </a:rPr>
              <a:t>越高，</a:t>
            </a:r>
            <a:r>
              <a:rPr lang="en-US" altLang="zh-TW" dirty="0">
                <a:latin typeface="微軟正黑體" panose="020B0604030504040204" pitchFamily="34" charset="-120"/>
                <a:ea typeface="微軟正黑體" panose="020B0604030504040204" pitchFamily="34" charset="-120"/>
              </a:rPr>
              <a:t>CSPF</a:t>
            </a:r>
            <a:r>
              <a:rPr lang="zh-TW" altLang="zh-TW" dirty="0">
                <a:latin typeface="微軟正黑體" panose="020B0604030504040204" pitchFamily="34" charset="-120"/>
                <a:ea typeface="微軟正黑體" panose="020B0604030504040204" pitchFamily="34" charset="-120"/>
              </a:rPr>
              <a:t>每</a:t>
            </a:r>
            <a:r>
              <a:rPr lang="zh-TW" altLang="zh-TW" u="sng" dirty="0">
                <a:latin typeface="微軟正黑體" panose="020B0604030504040204" pitchFamily="34" charset="-120"/>
                <a:ea typeface="微軟正黑體" panose="020B0604030504040204" pitchFamily="34" charset="-120"/>
              </a:rPr>
              <a:t>提高</a:t>
            </a:r>
            <a:r>
              <a:rPr lang="en-US" altLang="zh-TW" u="sng" dirty="0">
                <a:latin typeface="微軟正黑體" panose="020B0604030504040204" pitchFamily="34" charset="-120"/>
                <a:ea typeface="微軟正黑體" panose="020B0604030504040204" pitchFamily="34" charset="-120"/>
              </a:rPr>
              <a:t>0.1</a:t>
            </a:r>
            <a:r>
              <a:rPr lang="zh-TW" altLang="zh-TW" dirty="0">
                <a:latin typeface="微軟正黑體" panose="020B0604030504040204" pitchFamily="34" charset="-120"/>
                <a:ea typeface="微軟正黑體" panose="020B0604030504040204" pitchFamily="34" charset="-120"/>
              </a:rPr>
              <a:t>，就可節約</a:t>
            </a:r>
            <a:r>
              <a:rPr lang="en-US" altLang="zh-TW" dirty="0">
                <a:latin typeface="微軟正黑體" panose="020B0604030504040204" pitchFamily="34" charset="-120"/>
                <a:ea typeface="微軟正黑體" panose="020B0604030504040204" pitchFamily="34" charset="-120"/>
              </a:rPr>
              <a:t>2~3%</a:t>
            </a:r>
            <a:r>
              <a:rPr lang="zh-TW" altLang="zh-TW" dirty="0">
                <a:latin typeface="微軟正黑體" panose="020B0604030504040204" pitchFamily="34" charset="-120"/>
                <a:ea typeface="微軟正黑體" panose="020B0604030504040204" pitchFamily="34" charset="-120"/>
              </a:rPr>
              <a:t>用電。</a:t>
            </a:r>
            <a:endParaRPr lang="en-US" altLang="zh-TW" dirty="0">
              <a:latin typeface="微軟正黑體" panose="020B0604030504040204" pitchFamily="34" charset="-120"/>
              <a:ea typeface="微軟正黑體" panose="020B0604030504040204" pitchFamily="34" charset="-120"/>
            </a:endParaRPr>
          </a:p>
          <a:p>
            <a:pPr marL="285750" indent="-285750">
              <a:lnSpc>
                <a:spcPts val="2500"/>
              </a:lnSpc>
              <a:buFont typeface="Wingdings" panose="05000000000000000000" pitchFamily="2" charset="2"/>
              <a:buChar char="Ø"/>
            </a:pPr>
            <a:r>
              <a:rPr lang="zh-TW" altLang="en-US" dirty="0">
                <a:latin typeface="微軟正黑體" panose="020B0604030504040204" pitchFamily="34" charset="-120"/>
                <a:ea typeface="微軟正黑體" panose="020B0604030504040204" pitchFamily="34" charset="-120"/>
              </a:rPr>
              <a:t>採用能源效率等級</a:t>
            </a:r>
            <a:r>
              <a:rPr lang="en-US" altLang="zh-TW" dirty="0">
                <a:latin typeface="微軟正黑體" panose="020B0604030504040204" pitchFamily="34" charset="-120"/>
                <a:ea typeface="微軟正黑體" panose="020B0604030504040204" pitchFamily="34" charset="-120"/>
              </a:rPr>
              <a:t>5</a:t>
            </a:r>
            <a:r>
              <a:rPr lang="zh-TW" altLang="en-US" dirty="0">
                <a:latin typeface="微軟正黑體" panose="020B0604030504040204" pitchFamily="34" charset="-120"/>
                <a:ea typeface="微軟正黑體" panose="020B0604030504040204" pitchFamily="34" charset="-120"/>
              </a:rPr>
              <a:t>之機種</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以冷氣能力為</a:t>
            </a:r>
            <a:r>
              <a:rPr lang="en-US" altLang="zh-TW" dirty="0">
                <a:latin typeface="微軟正黑體" panose="020B0604030504040204" pitchFamily="34" charset="-120"/>
                <a:ea typeface="微軟正黑體" panose="020B0604030504040204" pitchFamily="34" charset="-120"/>
              </a:rPr>
              <a:t>7.2kw</a:t>
            </a:r>
            <a:r>
              <a:rPr lang="zh-TW" altLang="en-US" dirty="0">
                <a:latin typeface="微軟正黑體" panose="020B0604030504040204" pitchFamily="34" charset="-120"/>
                <a:ea typeface="微軟正黑體" panose="020B0604030504040204" pitchFamily="34" charset="-120"/>
              </a:rPr>
              <a:t>的</a:t>
            </a:r>
            <a:r>
              <a:rPr lang="en-US" altLang="zh-TW" dirty="0">
                <a:latin typeface="微軟正黑體" panose="020B0604030504040204" pitchFamily="34" charset="-120"/>
                <a:ea typeface="微軟正黑體" panose="020B0604030504040204" pitchFamily="34" charset="-120"/>
              </a:rPr>
              <a:t>Panasonic  CU-N71C2</a:t>
            </a:r>
            <a:r>
              <a:rPr lang="zh-TW" altLang="en-US" dirty="0">
                <a:latin typeface="微軟正黑體" panose="020B0604030504040204" pitchFamily="34" charset="-120"/>
                <a:ea typeface="微軟正黑體" panose="020B0604030504040204" pitchFamily="34" charset="-120"/>
              </a:rPr>
              <a:t>為例</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，其</a:t>
            </a:r>
            <a:r>
              <a:rPr lang="en-US" altLang="zh-TW" dirty="0">
                <a:latin typeface="微軟正黑體" panose="020B0604030504040204" pitchFamily="34" charset="-120"/>
                <a:ea typeface="微軟正黑體" panose="020B0604030504040204" pitchFamily="34" charset="-120"/>
              </a:rPr>
              <a:t>CSPF</a:t>
            </a:r>
            <a:r>
              <a:rPr lang="zh-TW" altLang="en-US" dirty="0">
                <a:latin typeface="微軟正黑體" panose="020B0604030504040204" pitchFamily="34" charset="-120"/>
                <a:ea typeface="微軟正黑體" panose="020B0604030504040204" pitchFamily="34" charset="-120"/>
              </a:rPr>
              <a:t>為</a:t>
            </a:r>
            <a:r>
              <a:rPr lang="en-US" altLang="zh-TW" dirty="0">
                <a:latin typeface="微軟正黑體" panose="020B0604030504040204" pitchFamily="34" charset="-120"/>
                <a:ea typeface="微軟正黑體" panose="020B0604030504040204" pitchFamily="34" charset="-120"/>
              </a:rPr>
              <a:t>3.72</a:t>
            </a:r>
            <a:r>
              <a:rPr lang="zh-TW" altLang="en-US" dirty="0">
                <a:latin typeface="微軟正黑體" panose="020B0604030504040204" pitchFamily="34" charset="-120"/>
                <a:ea typeface="微軟正黑體" panose="020B0604030504040204" pitchFamily="34" charset="-120"/>
              </a:rPr>
              <a:t>，</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年耗電量：</a:t>
            </a:r>
            <a:r>
              <a:rPr lang="en-US" altLang="zh-TW" dirty="0">
                <a:latin typeface="微軟正黑體" panose="020B0604030504040204" pitchFamily="34" charset="-120"/>
                <a:ea typeface="微軟正黑體" panose="020B0604030504040204" pitchFamily="34" charset="-120"/>
              </a:rPr>
              <a:t>2298</a:t>
            </a:r>
            <a:r>
              <a:rPr lang="zh-TW" altLang="en-US" dirty="0">
                <a:latin typeface="微軟正黑體" panose="020B0604030504040204" pitchFamily="34" charset="-120"/>
                <a:ea typeface="微軟正黑體" panose="020B0604030504040204" pitchFamily="34" charset="-120"/>
              </a:rPr>
              <a:t>度，若採用能源效率等級</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之機種</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以冷氣能力為</a:t>
            </a:r>
            <a:r>
              <a:rPr lang="en-US" altLang="zh-TW" dirty="0">
                <a:latin typeface="微軟正黑體" panose="020B0604030504040204" pitchFamily="34" charset="-120"/>
                <a:ea typeface="微軟正黑體" panose="020B0604030504040204" pitchFamily="34" charset="-120"/>
              </a:rPr>
              <a:t>7.2kw</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Panasonic  CU-K71BHA2</a:t>
            </a:r>
            <a:r>
              <a:rPr lang="zh-TW" altLang="en-US" dirty="0">
                <a:latin typeface="微軟正黑體" panose="020B0604030504040204" pitchFamily="34" charset="-120"/>
                <a:ea typeface="微軟正黑體" panose="020B0604030504040204" pitchFamily="34" charset="-120"/>
              </a:rPr>
              <a:t>為例</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，其</a:t>
            </a:r>
            <a:r>
              <a:rPr lang="en-US" altLang="zh-TW" dirty="0">
                <a:latin typeface="微軟正黑體" panose="020B0604030504040204" pitchFamily="34" charset="-120"/>
                <a:ea typeface="微軟正黑體" panose="020B0604030504040204" pitchFamily="34" charset="-120"/>
              </a:rPr>
              <a:t>CSPF</a:t>
            </a:r>
            <a:r>
              <a:rPr lang="zh-TW" altLang="en-US" dirty="0">
                <a:latin typeface="微軟正黑體" panose="020B0604030504040204" pitchFamily="34" charset="-120"/>
                <a:ea typeface="微軟正黑體" panose="020B0604030504040204" pitchFamily="34" charset="-120"/>
              </a:rPr>
              <a:t>為</a:t>
            </a:r>
            <a:r>
              <a:rPr lang="en-US" altLang="zh-TW" dirty="0">
                <a:latin typeface="微軟正黑體" panose="020B0604030504040204" pitchFamily="34" charset="-120"/>
                <a:ea typeface="微軟正黑體" panose="020B0604030504040204" pitchFamily="34" charset="-120"/>
              </a:rPr>
              <a:t>6</a:t>
            </a:r>
            <a:r>
              <a:rPr lang="zh-TW" altLang="en-US" dirty="0">
                <a:latin typeface="微軟正黑體" panose="020B0604030504040204" pitchFamily="34" charset="-120"/>
                <a:ea typeface="微軟正黑體" panose="020B0604030504040204" pitchFamily="34" charset="-120"/>
              </a:rPr>
              <a:t>，</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年耗電量：</a:t>
            </a:r>
            <a:r>
              <a:rPr lang="en-US" altLang="zh-TW" dirty="0">
                <a:latin typeface="微軟正黑體" panose="020B0604030504040204" pitchFamily="34" charset="-120"/>
                <a:ea typeface="微軟正黑體" panose="020B0604030504040204" pitchFamily="34" charset="-120"/>
              </a:rPr>
              <a:t>1427</a:t>
            </a:r>
            <a:r>
              <a:rPr lang="zh-TW" altLang="en-US" dirty="0">
                <a:latin typeface="微軟正黑體" panose="020B0604030504040204" pitchFamily="34" charset="-120"/>
                <a:ea typeface="微軟正黑體" panose="020B0604030504040204" pitchFamily="34" charset="-120"/>
              </a:rPr>
              <a:t>度。</a:t>
            </a:r>
            <a:endParaRPr lang="en-US" altLang="zh-TW" dirty="0">
              <a:latin typeface="微軟正黑體" panose="020B0604030504040204" pitchFamily="34" charset="-120"/>
              <a:ea typeface="微軟正黑體" panose="020B0604030504040204" pitchFamily="34" charset="-120"/>
            </a:endParaRPr>
          </a:p>
          <a:p>
            <a:pPr marL="285750" indent="-285750">
              <a:lnSpc>
                <a:spcPts val="2500"/>
              </a:lnSpc>
              <a:buFont typeface="Wingdings" panose="05000000000000000000" pitchFamily="2" charset="2"/>
              <a:buChar char="Ø"/>
            </a:pPr>
            <a:r>
              <a:rPr lang="zh-TW" altLang="en-US" dirty="0">
                <a:latin typeface="微軟正黑體" panose="020B0604030504040204" pitchFamily="34" charset="-120"/>
                <a:ea typeface="微軟正黑體" panose="020B0604030504040204" pitchFamily="34" charset="-120"/>
              </a:rPr>
              <a:t>累計今年汰換台冷氣，</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年可節省耗電量：</a:t>
            </a:r>
            <a:r>
              <a:rPr lang="en-US" altLang="zh-TW" dirty="0">
                <a:latin typeface="微軟正黑體" panose="020B0604030504040204" pitchFamily="34" charset="-120"/>
                <a:ea typeface="微軟正黑體" panose="020B0604030504040204" pitchFamily="34" charset="-120"/>
              </a:rPr>
              <a:t>(2298-1427)</a:t>
            </a:r>
            <a:r>
              <a:rPr lang="zh-TW" altLang="en-US" dirty="0">
                <a:latin typeface="微軟正黑體" panose="020B0604030504040204" pitchFamily="34" charset="-120"/>
                <a:ea typeface="微軟正黑體" panose="020B0604030504040204" pitchFamily="34" charset="-120"/>
              </a:rPr>
              <a:t>*</a:t>
            </a:r>
            <a:r>
              <a:rPr lang="en-US" altLang="zh-TW" dirty="0">
                <a:latin typeface="微軟正黑體" panose="020B0604030504040204" pitchFamily="34" charset="-120"/>
                <a:ea typeface="微軟正黑體" panose="020B0604030504040204" pitchFamily="34" charset="-120"/>
              </a:rPr>
              <a:t>1120=975,520</a:t>
            </a:r>
            <a:r>
              <a:rPr lang="zh-TW" altLang="en-US" dirty="0">
                <a:latin typeface="微軟正黑體" panose="020B0604030504040204" pitchFamily="34" charset="-120"/>
                <a:ea typeface="微軟正黑體" panose="020B0604030504040204" pitchFamily="34" charset="-120"/>
              </a:rPr>
              <a:t>度，</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年約可節省電費</a:t>
            </a:r>
            <a:r>
              <a:rPr lang="en-US" altLang="zh-TW" dirty="0">
                <a:latin typeface="微軟正黑體" panose="020B0604030504040204" pitchFamily="34" charset="-120"/>
                <a:ea typeface="微軟正黑體" panose="020B0604030504040204" pitchFamily="34" charset="-120"/>
              </a:rPr>
              <a:t>=975,520*3(</a:t>
            </a:r>
            <a:r>
              <a:rPr lang="zh-TW" altLang="en-US" dirty="0">
                <a:latin typeface="微軟正黑體" panose="020B0604030504040204" pitchFamily="34" charset="-120"/>
                <a:ea typeface="微軟正黑體" panose="020B0604030504040204" pitchFamily="34" charset="-120"/>
              </a:rPr>
              <a:t>元</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度</a:t>
            </a:r>
            <a:r>
              <a:rPr lang="en-US" altLang="zh-TW" dirty="0">
                <a:latin typeface="微軟正黑體" panose="020B0604030504040204" pitchFamily="34" charset="-120"/>
                <a:ea typeface="微軟正黑體" panose="020B0604030504040204" pitchFamily="34" charset="-120"/>
              </a:rPr>
              <a:t>)=2,926,560</a:t>
            </a:r>
            <a:r>
              <a:rPr lang="zh-TW" altLang="en-US" dirty="0">
                <a:latin typeface="微軟正黑體" panose="020B0604030504040204" pitchFamily="34" charset="-120"/>
                <a:ea typeface="微軟正黑體" panose="020B0604030504040204" pitchFamily="34" charset="-120"/>
              </a:rPr>
              <a:t>元。</a:t>
            </a:r>
            <a:endParaRPr lang="en-US" altLang="zh-TW" dirty="0">
              <a:latin typeface="微軟正黑體" panose="020B0604030504040204" pitchFamily="34" charset="-120"/>
              <a:ea typeface="微軟正黑體" panose="020B0604030504040204" pitchFamily="34" charset="-120"/>
            </a:endParaRPr>
          </a:p>
          <a:p>
            <a:pPr marL="285750" indent="-285750">
              <a:lnSpc>
                <a:spcPts val="2500"/>
              </a:lnSpc>
              <a:buFont typeface="Wingdings" panose="05000000000000000000" pitchFamily="2" charset="2"/>
              <a:buChar char="Ø"/>
            </a:pPr>
            <a:endParaRPr lang="en-US" altLang="zh-TW" dirty="0">
              <a:latin typeface="微軟正黑體" panose="020B0604030504040204" pitchFamily="34" charset="-120"/>
              <a:ea typeface="微軟正黑體" panose="020B0604030504040204" pitchFamily="34" charset="-120"/>
            </a:endParaRPr>
          </a:p>
          <a:p>
            <a:pPr marL="177800">
              <a:lnSpc>
                <a:spcPts val="2500"/>
              </a:lnSpc>
            </a:pPr>
            <a:endParaRPr lang="en-US" altLang="zh-TW" dirty="0">
              <a:latin typeface="微軟正黑體" panose="020B0604030504040204" pitchFamily="34" charset="-120"/>
              <a:ea typeface="微軟正黑體" panose="020B0604030504040204" pitchFamily="34" charset="-120"/>
            </a:endParaRPr>
          </a:p>
          <a:p>
            <a:pPr marL="285750" indent="-285750">
              <a:lnSpc>
                <a:spcPts val="2500"/>
              </a:lnSpc>
              <a:buFont typeface="Wingdings" panose="05000000000000000000" pitchFamily="2" charset="2"/>
              <a:buChar char="Ø"/>
            </a:pPr>
            <a:endParaRPr lang="en-US" altLang="zh-TW" dirty="0">
              <a:latin typeface="微軟正黑體" panose="020B0604030504040204" pitchFamily="34" charset="-120"/>
              <a:ea typeface="微軟正黑體" panose="020B0604030504040204" pitchFamily="34" charset="-120"/>
            </a:endParaRPr>
          </a:p>
          <a:p>
            <a:pPr marL="285750" indent="-285750">
              <a:lnSpc>
                <a:spcPts val="2500"/>
              </a:lnSpc>
              <a:buFont typeface="Wingdings" panose="05000000000000000000" pitchFamily="2" charset="2"/>
              <a:buChar char="Ø"/>
            </a:pPr>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zh-TW" altLang="en-US" dirty="0"/>
          </a:p>
        </p:txBody>
      </p:sp>
      <p:sp>
        <p:nvSpPr>
          <p:cNvPr id="3" name="投影片編號版面配置區 2">
            <a:extLst>
              <a:ext uri="{FF2B5EF4-FFF2-40B4-BE49-F238E27FC236}">
                <a16:creationId xmlns:a16="http://schemas.microsoft.com/office/drawing/2014/main" id="{D911CC87-8398-8C17-5F0A-FBD482754402}"/>
              </a:ext>
            </a:extLst>
          </p:cNvPr>
          <p:cNvSpPr>
            <a:spLocks noGrp="1"/>
          </p:cNvSpPr>
          <p:nvPr>
            <p:ph type="sldNum" sz="quarter" idx="12"/>
          </p:nvPr>
        </p:nvSpPr>
        <p:spPr/>
        <p:txBody>
          <a:bodyPr/>
          <a:lstStyle/>
          <a:p>
            <a:fld id="{DBEDC8D0-E187-4214-AD4B-4EBE0301AF01}" type="slidenum">
              <a:rPr lang="zh-TW" altLang="en-US" smtClean="0"/>
              <a:pPr/>
              <a:t>17</a:t>
            </a:fld>
            <a:endParaRPr lang="zh-TW" altLang="en-US"/>
          </a:p>
        </p:txBody>
      </p:sp>
    </p:spTree>
    <p:extLst>
      <p:ext uri="{BB962C8B-B14F-4D97-AF65-F5344CB8AC3E}">
        <p14:creationId xmlns:p14="http://schemas.microsoft.com/office/powerpoint/2010/main" val="2563034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33373" y="-5072"/>
            <a:ext cx="9177373" cy="7100815"/>
          </a:xfrm>
          <a:prstGeom prst="rect">
            <a:avLst/>
          </a:prstGeom>
        </p:spPr>
      </p:pic>
      <p:sp>
        <p:nvSpPr>
          <p:cNvPr id="9" name="矩形 8"/>
          <p:cNvSpPr/>
          <p:nvPr/>
        </p:nvSpPr>
        <p:spPr>
          <a:xfrm>
            <a:off x="-53886" y="1453552"/>
            <a:ext cx="9218398" cy="4208844"/>
          </a:xfrm>
          <a:prstGeom prst="rect">
            <a:avLst/>
          </a:prstGeom>
        </p:spPr>
        <p:txBody>
          <a:bodyPr wrap="square">
            <a:spAutoFit/>
          </a:bodyPr>
          <a:lstStyle/>
          <a:p>
            <a:pPr>
              <a:lnSpc>
                <a:spcPts val="2600"/>
              </a:lnSpc>
            </a:pPr>
            <a:r>
              <a:rPr lang="zh-TW" altLang="en-US" sz="2000" b="1" kern="100" dirty="0">
                <a:latin typeface="微軟正黑體" panose="020B0604030504040204" pitchFamily="34" charset="-120"/>
                <a:ea typeface="微軟正黑體" panose="020B0604030504040204" pitchFamily="34" charset="-120"/>
              </a:rPr>
              <a:t>建研所補助案</a:t>
            </a:r>
            <a:r>
              <a:rPr lang="en-US" altLang="zh-TW" sz="2000" b="1" kern="100" dirty="0">
                <a:latin typeface="微軟正黑體" panose="020B0604030504040204" pitchFamily="34" charset="-120"/>
                <a:ea typeface="微軟正黑體" panose="020B0604030504040204" pitchFamily="34" charset="-120"/>
              </a:rPr>
              <a:t>-</a:t>
            </a:r>
            <a:r>
              <a:rPr lang="zh-TW" altLang="en-US" sz="2000" b="1" kern="100" dirty="0">
                <a:latin typeface="微軟正黑體" panose="020B0604030504040204" pitchFamily="34" charset="-120"/>
                <a:ea typeface="微軟正黑體" panose="020B0604030504040204" pitchFamily="34" charset="-120"/>
              </a:rPr>
              <a:t>雲平大樓西棟中央空調汰舊換新、建置</a:t>
            </a:r>
            <a:r>
              <a:rPr lang="en-US" altLang="zh-TW" sz="2000" b="1" kern="100" dirty="0">
                <a:latin typeface="微軟正黑體" panose="020B0604030504040204" pitchFamily="34" charset="-120"/>
                <a:ea typeface="微軟正黑體" panose="020B0604030504040204" pitchFamily="34" charset="-120"/>
              </a:rPr>
              <a:t>BEMS</a:t>
            </a:r>
            <a:r>
              <a:rPr lang="zh-TW" altLang="en-US" sz="2000" dirty="0">
                <a:latin typeface="微軟正黑體" panose="020B0604030504040204" pitchFamily="34" charset="-120"/>
                <a:ea typeface="微軟正黑體" panose="020B0604030504040204" pitchFamily="34" charset="-120"/>
              </a:rPr>
              <a:t>     </a:t>
            </a:r>
            <a:endParaRPr lang="en-US" altLang="zh-TW" sz="2000" dirty="0">
              <a:latin typeface="微軟正黑體" panose="020B0604030504040204" pitchFamily="34" charset="-120"/>
              <a:ea typeface="微軟正黑體" panose="020B0604030504040204" pitchFamily="34" charset="-120"/>
            </a:endParaRPr>
          </a:p>
          <a:p>
            <a:pPr lvl="0">
              <a:lnSpc>
                <a:spcPts val="2600"/>
              </a:lnSpc>
            </a:pPr>
            <a:r>
              <a:rPr lang="zh-TW" altLang="en-US" dirty="0">
                <a:latin typeface="微軟正黑體" panose="020B0604030504040204" pitchFamily="34" charset="-120"/>
                <a:ea typeface="微軟正黑體" panose="020B0604030504040204" pitchFamily="34" charset="-120"/>
              </a:rPr>
              <a:t>本案於</a:t>
            </a:r>
            <a:r>
              <a:rPr lang="en-US" altLang="zh-TW" dirty="0">
                <a:latin typeface="微軟正黑體" panose="020B0604030504040204" pitchFamily="34" charset="-120"/>
                <a:ea typeface="微軟正黑體" panose="020B0604030504040204" pitchFamily="34" charset="-120"/>
              </a:rPr>
              <a:t>114</a:t>
            </a:r>
            <a:r>
              <a:rPr lang="zh-TW" altLang="en-US" dirty="0">
                <a:latin typeface="微軟正黑體" panose="020B0604030504040204" pitchFamily="34" charset="-120"/>
                <a:ea typeface="微軟正黑體" panose="020B0604030504040204" pitchFamily="34" charset="-120"/>
              </a:rPr>
              <a:t>年</a:t>
            </a:r>
            <a:r>
              <a:rPr lang="en-US" altLang="zh-TW" dirty="0">
                <a:latin typeface="微軟正黑體" panose="020B0604030504040204" pitchFamily="34" charset="-120"/>
                <a:ea typeface="微軟正黑體" panose="020B0604030504040204" pitchFamily="34" charset="-120"/>
              </a:rPr>
              <a:t>08</a:t>
            </a:r>
            <a:r>
              <a:rPr lang="zh-TW" altLang="en-US" dirty="0">
                <a:latin typeface="微軟正黑體" panose="020B0604030504040204" pitchFamily="34" charset="-120"/>
                <a:ea typeface="微軟正黑體" panose="020B0604030504040204" pitchFamily="34" charset="-120"/>
              </a:rPr>
              <a:t>月</a:t>
            </a:r>
            <a:r>
              <a:rPr lang="en-US" altLang="zh-TW" dirty="0">
                <a:latin typeface="微軟正黑體" panose="020B0604030504040204" pitchFamily="34" charset="-120"/>
                <a:ea typeface="微軟正黑體" panose="020B0604030504040204" pitchFamily="34" charset="-120"/>
              </a:rPr>
              <a:t>21</a:t>
            </a:r>
            <a:r>
              <a:rPr lang="zh-TW" altLang="en-US" dirty="0">
                <a:latin typeface="微軟正黑體" panose="020B0604030504040204" pitchFamily="34" charset="-120"/>
                <a:ea typeface="微軟正黑體" panose="020B0604030504040204" pitchFamily="34" charset="-120"/>
              </a:rPr>
              <a:t>日開始履約，將</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100RT</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50RT</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汰換為</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120RT</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的水冷磁浮變頻離心式冰水主機，相較於傳統冰水主機，磁浮式變頻主機節能率較高；另建置</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BEMS</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，蒐集雲平東、西棟之總盤用電及進行中央空調遠端控制，業於</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114</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11</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28</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日完成履約</a:t>
            </a:r>
            <a:r>
              <a:rPr lang="zh-TW" altLang="zh-TW" dirty="0">
                <a:latin typeface="微軟正黑體" panose="020B0604030504040204" pitchFamily="34" charset="-120"/>
                <a:ea typeface="微軟正黑體" panose="020B0604030504040204" pitchFamily="34" charset="-120"/>
              </a:rPr>
              <a:t>。</a:t>
            </a:r>
          </a:p>
          <a:p>
            <a:pPr lvl="0">
              <a:lnSpc>
                <a:spcPts val="2600"/>
              </a:lnSpc>
            </a:pPr>
            <a:endParaRPr lang="zh-TW" altLang="zh-TW" dirty="0">
              <a:latin typeface="微軟正黑體" panose="020B0604030504040204" pitchFamily="34" charset="-120"/>
              <a:ea typeface="微軟正黑體" panose="020B0604030504040204" pitchFamily="34" charset="-120"/>
            </a:endParaRPr>
          </a:p>
          <a:p>
            <a:pPr>
              <a:lnSpc>
                <a:spcPts val="2600"/>
              </a:lnSpc>
            </a:pPr>
            <a:endParaRPr lang="zh-TW" altLang="zh-TW" sz="2000" kern="100" dirty="0">
              <a:latin typeface="微軟正黑體" panose="020B0604030504040204" pitchFamily="34" charset="-120"/>
              <a:ea typeface="微軟正黑體" panose="020B0604030504040204" pitchFamily="34" charset="-120"/>
            </a:endParaRPr>
          </a:p>
          <a:p>
            <a:pPr indent="533400">
              <a:lnSpc>
                <a:spcPts val="2500"/>
              </a:lnSpc>
            </a:pPr>
            <a:endParaRPr lang="en-US" altLang="zh-TW" sz="2000" kern="100" dirty="0">
              <a:solidFill>
                <a:srgbClr val="000000"/>
              </a:solidFill>
              <a:latin typeface="微軟正黑體" panose="020B0604030504040204" pitchFamily="34" charset="-120"/>
              <a:ea typeface="微軟正黑體" panose="020B0604030504040204" pitchFamily="34" charset="-120"/>
            </a:endParaRPr>
          </a:p>
          <a:p>
            <a:pPr marL="177800">
              <a:lnSpc>
                <a:spcPts val="2500"/>
              </a:lnSpc>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2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zh-TW" altLang="zh-TW" sz="2200" b="1" dirty="0">
              <a:latin typeface="微軟正黑體" panose="020B0604030504040204" pitchFamily="34" charset="-120"/>
              <a:ea typeface="微軟正黑體" panose="020B0604030504040204" pitchFamily="34" charset="-120"/>
            </a:endParaRPr>
          </a:p>
        </p:txBody>
      </p:sp>
      <p:sp>
        <p:nvSpPr>
          <p:cNvPr id="23" name="矩形 22"/>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a16="http://schemas.microsoft.com/office/drawing/2014/main" id="{EA82B950-3D22-4A19-A7E3-94671AB45A6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1063" y="3067826"/>
            <a:ext cx="3948861" cy="2961646"/>
          </a:xfrm>
          <a:prstGeom prst="rect">
            <a:avLst/>
          </a:prstGeom>
        </p:spPr>
      </p:pic>
      <p:pic>
        <p:nvPicPr>
          <p:cNvPr id="13" name="圖片 12">
            <a:extLst>
              <a:ext uri="{FF2B5EF4-FFF2-40B4-BE49-F238E27FC236}">
                <a16:creationId xmlns:a16="http://schemas.microsoft.com/office/drawing/2014/main" id="{C45213B2-9C68-4DE6-AD9B-C0D699353C2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48417" y="3067826"/>
            <a:ext cx="3948861" cy="2961646"/>
          </a:xfrm>
          <a:prstGeom prst="rect">
            <a:avLst/>
          </a:prstGeom>
        </p:spPr>
      </p:pic>
      <p:sp>
        <p:nvSpPr>
          <p:cNvPr id="19" name="文字方塊 18">
            <a:extLst>
              <a:ext uri="{FF2B5EF4-FFF2-40B4-BE49-F238E27FC236}">
                <a16:creationId xmlns:a16="http://schemas.microsoft.com/office/drawing/2014/main" id="{BFE1C894-B7A5-4472-9D3A-FE103FA84AAF}"/>
              </a:ext>
            </a:extLst>
          </p:cNvPr>
          <p:cNvSpPr txBox="1"/>
          <p:nvPr/>
        </p:nvSpPr>
        <p:spPr>
          <a:xfrm>
            <a:off x="1550510" y="6049266"/>
            <a:ext cx="1569965" cy="369332"/>
          </a:xfrm>
          <a:prstGeom prst="rect">
            <a:avLst/>
          </a:prstGeom>
          <a:noFill/>
        </p:spPr>
        <p:txBody>
          <a:bodyPr wrap="square" rtlCol="0">
            <a:spAutoFit/>
          </a:bodyPr>
          <a:lstStyle/>
          <a:p>
            <a:r>
              <a:rPr lang="zh-TW" altLang="en-US" dirty="0"/>
              <a:t>冰水主機</a:t>
            </a:r>
          </a:p>
        </p:txBody>
      </p:sp>
      <p:sp>
        <p:nvSpPr>
          <p:cNvPr id="20" name="文字方塊 19">
            <a:extLst>
              <a:ext uri="{FF2B5EF4-FFF2-40B4-BE49-F238E27FC236}">
                <a16:creationId xmlns:a16="http://schemas.microsoft.com/office/drawing/2014/main" id="{F6A96536-2464-4CE2-98AB-463B1F8CA6F0}"/>
              </a:ext>
            </a:extLst>
          </p:cNvPr>
          <p:cNvSpPr txBox="1"/>
          <p:nvPr/>
        </p:nvSpPr>
        <p:spPr>
          <a:xfrm>
            <a:off x="5364089" y="6048654"/>
            <a:ext cx="2029408" cy="369332"/>
          </a:xfrm>
          <a:prstGeom prst="rect">
            <a:avLst/>
          </a:prstGeom>
          <a:noFill/>
        </p:spPr>
        <p:txBody>
          <a:bodyPr wrap="square" rtlCol="0">
            <a:spAutoFit/>
          </a:bodyPr>
          <a:lstStyle/>
          <a:p>
            <a:r>
              <a:rPr lang="zh-TW" altLang="en-US" dirty="0"/>
              <a:t>建築能源管理系統</a:t>
            </a:r>
          </a:p>
        </p:txBody>
      </p:sp>
      <p:sp>
        <p:nvSpPr>
          <p:cNvPr id="6" name="投影片編號版面配置區 5">
            <a:extLst>
              <a:ext uri="{FF2B5EF4-FFF2-40B4-BE49-F238E27FC236}">
                <a16:creationId xmlns:a16="http://schemas.microsoft.com/office/drawing/2014/main" id="{A71B3ACE-FD11-1B91-E014-93941994F33F}"/>
              </a:ext>
            </a:extLst>
          </p:cNvPr>
          <p:cNvSpPr>
            <a:spLocks noGrp="1"/>
          </p:cNvSpPr>
          <p:nvPr>
            <p:ph type="sldNum" sz="quarter" idx="12"/>
          </p:nvPr>
        </p:nvSpPr>
        <p:spPr/>
        <p:txBody>
          <a:bodyPr/>
          <a:lstStyle/>
          <a:p>
            <a:fld id="{DBEDC8D0-E187-4214-AD4B-4EBE0301AF01}" type="slidenum">
              <a:rPr lang="zh-TW" altLang="en-US" smtClean="0"/>
              <a:pPr/>
              <a:t>18</a:t>
            </a:fld>
            <a:endParaRPr lang="zh-TW" altLang="en-US"/>
          </a:p>
        </p:txBody>
      </p:sp>
    </p:spTree>
    <p:extLst>
      <p:ext uri="{BB962C8B-B14F-4D97-AF65-F5344CB8AC3E}">
        <p14:creationId xmlns:p14="http://schemas.microsoft.com/office/powerpoint/2010/main" val="3315052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33373" y="-5072"/>
            <a:ext cx="9177373" cy="7100815"/>
          </a:xfrm>
          <a:prstGeom prst="rect">
            <a:avLst/>
          </a:prstGeom>
        </p:spPr>
      </p:pic>
      <p:sp>
        <p:nvSpPr>
          <p:cNvPr id="9" name="矩形 8"/>
          <p:cNvSpPr/>
          <p:nvPr/>
        </p:nvSpPr>
        <p:spPr>
          <a:xfrm>
            <a:off x="-53886" y="1453552"/>
            <a:ext cx="9218398" cy="4208844"/>
          </a:xfrm>
          <a:prstGeom prst="rect">
            <a:avLst/>
          </a:prstGeom>
        </p:spPr>
        <p:txBody>
          <a:bodyPr wrap="square">
            <a:spAutoFit/>
          </a:bodyPr>
          <a:lstStyle/>
          <a:p>
            <a:pPr>
              <a:lnSpc>
                <a:spcPts val="2600"/>
              </a:lnSpc>
            </a:pPr>
            <a:r>
              <a:rPr lang="zh-TW" altLang="en-US" sz="2000" b="1" kern="100" dirty="0">
                <a:latin typeface="微軟正黑體" panose="020B0604030504040204" pitchFamily="34" charset="-120"/>
                <a:ea typeface="微軟正黑體" panose="020B0604030504040204" pitchFamily="34" charset="-120"/>
              </a:rPr>
              <a:t>建研所補助案</a:t>
            </a:r>
            <a:r>
              <a:rPr lang="en-US" altLang="zh-TW" sz="2000" b="1" kern="100" dirty="0">
                <a:latin typeface="微軟正黑體" panose="020B0604030504040204" pitchFamily="34" charset="-120"/>
                <a:ea typeface="微軟正黑體" panose="020B0604030504040204" pitchFamily="34" charset="-120"/>
              </a:rPr>
              <a:t>-</a:t>
            </a:r>
            <a:r>
              <a:rPr lang="zh-TW" altLang="en-US" sz="2000" b="1" kern="100" dirty="0">
                <a:latin typeface="微軟正黑體" panose="020B0604030504040204" pitchFamily="34" charset="-120"/>
                <a:ea typeface="微軟正黑體" panose="020B0604030504040204" pitchFamily="34" charset="-120"/>
              </a:rPr>
              <a:t>雲平大樓東棟、西棟分離式冷氣、照明設備汰換</a:t>
            </a:r>
            <a:endParaRPr lang="en-US" altLang="zh-TW" sz="2000" dirty="0">
              <a:latin typeface="微軟正黑體" panose="020B0604030504040204" pitchFamily="34" charset="-120"/>
              <a:ea typeface="微軟正黑體" panose="020B0604030504040204" pitchFamily="34" charset="-120"/>
            </a:endParaRPr>
          </a:p>
          <a:p>
            <a:pPr>
              <a:lnSpc>
                <a:spcPts val="2600"/>
              </a:lnSpc>
            </a:pPr>
            <a:r>
              <a:rPr lang="zh-TW" altLang="en-US" dirty="0">
                <a:latin typeface="微軟正黑體" panose="020B0604030504040204" pitchFamily="34" charset="-120"/>
                <a:ea typeface="微軟正黑體" panose="020B0604030504040204" pitchFamily="34" charset="-120"/>
              </a:rPr>
              <a:t>汰換</a:t>
            </a:r>
            <a:r>
              <a:rPr lang="en-US" altLang="zh-TW" dirty="0">
                <a:latin typeface="微軟正黑體" panose="020B0604030504040204" pitchFamily="34" charset="-120"/>
                <a:ea typeface="微軟正黑體" panose="020B0604030504040204" pitchFamily="34" charset="-120"/>
              </a:rPr>
              <a:t>79</a:t>
            </a:r>
            <a:r>
              <a:rPr lang="zh-TW" altLang="en-US" dirty="0">
                <a:latin typeface="微軟正黑體" panose="020B0604030504040204" pitchFamily="34" charset="-120"/>
                <a:ea typeface="微軟正黑體" panose="020B0604030504040204" pitchFamily="34" charset="-120"/>
              </a:rPr>
              <a:t>台</a:t>
            </a:r>
            <a:r>
              <a:rPr lang="en-US" altLang="zh-TW" dirty="0">
                <a:latin typeface="微軟正黑體" panose="020B0604030504040204" pitchFamily="34" charset="-120"/>
                <a:ea typeface="微軟正黑體" panose="020B0604030504040204" pitchFamily="34" charset="-120"/>
              </a:rPr>
              <a:t>9</a:t>
            </a:r>
            <a:r>
              <a:rPr lang="zh-TW" altLang="en-US" dirty="0">
                <a:latin typeface="微軟正黑體" panose="020B0604030504040204" pitchFamily="34" charset="-120"/>
                <a:ea typeface="微軟正黑體" panose="020B0604030504040204" pitchFamily="34" charset="-120"/>
              </a:rPr>
              <a:t>年以上老舊分離式冷氣為變頻</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級節能冷氣、汰換</a:t>
            </a:r>
            <a:r>
              <a:rPr lang="en-US" altLang="zh-TW" dirty="0">
                <a:latin typeface="微軟正黑體" panose="020B0604030504040204" pitchFamily="34" charset="-120"/>
                <a:ea typeface="微軟正黑體" panose="020B0604030504040204" pitchFamily="34" charset="-120"/>
              </a:rPr>
              <a:t>754</a:t>
            </a:r>
            <a:r>
              <a:rPr lang="zh-TW" altLang="en-US" dirty="0">
                <a:latin typeface="微軟正黑體" panose="020B0604030504040204" pitchFamily="34" charset="-120"/>
                <a:ea typeface="微軟正黑體" panose="020B0604030504040204" pitchFamily="34" charset="-120"/>
              </a:rPr>
              <a:t>組老舊</a:t>
            </a:r>
            <a:r>
              <a:rPr lang="en-US" altLang="zh-TW" dirty="0">
                <a:latin typeface="微軟正黑體" panose="020B0604030504040204" pitchFamily="34" charset="-120"/>
                <a:ea typeface="微軟正黑體" panose="020B0604030504040204" pitchFamily="34" charset="-120"/>
              </a:rPr>
              <a:t>T5</a:t>
            </a:r>
            <a:r>
              <a:rPr lang="zh-TW" altLang="en-US" dirty="0">
                <a:latin typeface="微軟正黑體" panose="020B0604030504040204" pitchFamily="34" charset="-120"/>
                <a:ea typeface="微軟正黑體" panose="020B0604030504040204" pitchFamily="34" charset="-120"/>
              </a:rPr>
              <a:t>燈具為</a:t>
            </a:r>
            <a:r>
              <a:rPr lang="en-US" altLang="zh-TW" dirty="0">
                <a:latin typeface="微軟正黑體" panose="020B0604030504040204" pitchFamily="34" charset="-120"/>
                <a:ea typeface="微軟正黑體" panose="020B0604030504040204" pitchFamily="34" charset="-120"/>
              </a:rPr>
              <a:t>LED T8</a:t>
            </a:r>
            <a:r>
              <a:rPr lang="zh-TW" altLang="en-US" dirty="0">
                <a:latin typeface="微軟正黑體" panose="020B0604030504040204" pitchFamily="34" charset="-120"/>
                <a:ea typeface="微軟正黑體" panose="020B0604030504040204" pitchFamily="34" charset="-120"/>
              </a:rPr>
              <a:t>燈具設備，於</a:t>
            </a:r>
            <a:r>
              <a:rPr lang="en-US" altLang="zh-TW" dirty="0">
                <a:latin typeface="微軟正黑體" panose="020B0604030504040204" pitchFamily="34" charset="-120"/>
                <a:ea typeface="微軟正黑體" panose="020B0604030504040204" pitchFamily="34" charset="-120"/>
              </a:rPr>
              <a:t>114</a:t>
            </a:r>
            <a:r>
              <a:rPr lang="zh-TW" altLang="en-US" dirty="0">
                <a:latin typeface="微軟正黑體" panose="020B0604030504040204" pitchFamily="34" charset="-120"/>
                <a:ea typeface="微軟正黑體" panose="020B0604030504040204" pitchFamily="34" charset="-120"/>
              </a:rPr>
              <a:t>年</a:t>
            </a:r>
            <a:r>
              <a:rPr lang="en-US" altLang="zh-TW" dirty="0">
                <a:latin typeface="微軟正黑體" panose="020B0604030504040204" pitchFamily="34" charset="-120"/>
                <a:ea typeface="微軟正黑體" panose="020B0604030504040204" pitchFamily="34" charset="-120"/>
              </a:rPr>
              <a:t>8</a:t>
            </a:r>
            <a:r>
              <a:rPr lang="zh-TW" altLang="en-US" dirty="0">
                <a:latin typeface="微軟正黑體" panose="020B0604030504040204" pitchFamily="34" charset="-120"/>
                <a:ea typeface="微軟正黑體" panose="020B0604030504040204" pitchFamily="34" charset="-120"/>
              </a:rPr>
              <a:t>月</a:t>
            </a:r>
            <a:r>
              <a:rPr lang="en-US" altLang="zh-TW" dirty="0">
                <a:latin typeface="微軟正黑體" panose="020B0604030504040204" pitchFamily="34" charset="-120"/>
                <a:ea typeface="微軟正黑體" panose="020B0604030504040204" pitchFamily="34" charset="-120"/>
              </a:rPr>
              <a:t>21</a:t>
            </a:r>
            <a:r>
              <a:rPr lang="zh-TW" altLang="en-US" dirty="0">
                <a:latin typeface="微軟正黑體" panose="020B0604030504040204" pitchFamily="34" charset="-120"/>
                <a:ea typeface="微軟正黑體" panose="020B0604030504040204" pitchFamily="34" charset="-120"/>
              </a:rPr>
              <a:t>日開始履約，東棟</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於</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114</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11</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21</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日完成履約；西棟於</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114</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11</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28</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日完成履約</a:t>
            </a:r>
            <a:r>
              <a:rPr lang="zh-TW" altLang="zh-TW" dirty="0">
                <a:latin typeface="微軟正黑體" panose="020B0604030504040204" pitchFamily="34" charset="-120"/>
                <a:ea typeface="微軟正黑體" panose="020B0604030504040204" pitchFamily="34" charset="-120"/>
              </a:rPr>
              <a:t>。</a:t>
            </a:r>
          </a:p>
          <a:p>
            <a:pPr lvl="0">
              <a:lnSpc>
                <a:spcPts val="2600"/>
              </a:lnSpc>
            </a:pPr>
            <a:endParaRPr lang="zh-TW" altLang="zh-TW" dirty="0">
              <a:latin typeface="微軟正黑體" panose="020B0604030504040204" pitchFamily="34" charset="-120"/>
              <a:ea typeface="微軟正黑體" panose="020B0604030504040204" pitchFamily="34" charset="-120"/>
            </a:endParaRPr>
          </a:p>
          <a:p>
            <a:pPr>
              <a:lnSpc>
                <a:spcPts val="2600"/>
              </a:lnSpc>
            </a:pPr>
            <a:endParaRPr lang="zh-TW" altLang="zh-TW" sz="2000" kern="100" dirty="0">
              <a:latin typeface="微軟正黑體" panose="020B0604030504040204" pitchFamily="34" charset="-120"/>
              <a:ea typeface="微軟正黑體" panose="020B0604030504040204" pitchFamily="34" charset="-120"/>
            </a:endParaRPr>
          </a:p>
          <a:p>
            <a:pPr indent="533400">
              <a:lnSpc>
                <a:spcPts val="2500"/>
              </a:lnSpc>
            </a:pPr>
            <a:endParaRPr lang="en-US" altLang="zh-TW" sz="2000" kern="100" dirty="0">
              <a:solidFill>
                <a:srgbClr val="000000"/>
              </a:solidFill>
              <a:latin typeface="微軟正黑體" panose="020B0604030504040204" pitchFamily="34" charset="-120"/>
              <a:ea typeface="微軟正黑體" panose="020B0604030504040204" pitchFamily="34" charset="-120"/>
            </a:endParaRPr>
          </a:p>
          <a:p>
            <a:pPr marL="177800">
              <a:lnSpc>
                <a:spcPts val="2500"/>
              </a:lnSpc>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2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zh-TW" altLang="zh-TW" sz="2200" b="1" dirty="0">
              <a:latin typeface="微軟正黑體" panose="020B0604030504040204" pitchFamily="34" charset="-120"/>
              <a:ea typeface="微軟正黑體" panose="020B0604030504040204" pitchFamily="34" charset="-120"/>
            </a:endParaRPr>
          </a:p>
        </p:txBody>
      </p:sp>
      <p:sp>
        <p:nvSpPr>
          <p:cNvPr id="23" name="矩形 22"/>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19" name="文字方塊 18">
            <a:extLst>
              <a:ext uri="{FF2B5EF4-FFF2-40B4-BE49-F238E27FC236}">
                <a16:creationId xmlns:a16="http://schemas.microsoft.com/office/drawing/2014/main" id="{7FBF449D-4F59-48E7-A0B4-F7E7229C4318}"/>
              </a:ext>
            </a:extLst>
          </p:cNvPr>
          <p:cNvSpPr txBox="1"/>
          <p:nvPr/>
        </p:nvSpPr>
        <p:spPr>
          <a:xfrm>
            <a:off x="337739" y="4623807"/>
            <a:ext cx="1569965" cy="369332"/>
          </a:xfrm>
          <a:prstGeom prst="rect">
            <a:avLst/>
          </a:prstGeom>
          <a:noFill/>
        </p:spPr>
        <p:txBody>
          <a:bodyPr wrap="square" rtlCol="0">
            <a:spAutoFit/>
          </a:bodyPr>
          <a:lstStyle/>
          <a:p>
            <a:r>
              <a:rPr lang="en-US" altLang="zh-TW" dirty="0"/>
              <a:t>T-BAR</a:t>
            </a:r>
            <a:r>
              <a:rPr lang="zh-TW" altLang="en-US" dirty="0"/>
              <a:t>三管燈</a:t>
            </a:r>
          </a:p>
        </p:txBody>
      </p:sp>
      <p:sp>
        <p:nvSpPr>
          <p:cNvPr id="27" name="文字方塊 26">
            <a:extLst>
              <a:ext uri="{FF2B5EF4-FFF2-40B4-BE49-F238E27FC236}">
                <a16:creationId xmlns:a16="http://schemas.microsoft.com/office/drawing/2014/main" id="{53F42FDD-2A81-42B9-82B4-49ECB5884FEC}"/>
              </a:ext>
            </a:extLst>
          </p:cNvPr>
          <p:cNvSpPr txBox="1"/>
          <p:nvPr/>
        </p:nvSpPr>
        <p:spPr>
          <a:xfrm>
            <a:off x="2879319" y="6352143"/>
            <a:ext cx="1368152" cy="369332"/>
          </a:xfrm>
          <a:prstGeom prst="rect">
            <a:avLst/>
          </a:prstGeom>
          <a:noFill/>
        </p:spPr>
        <p:txBody>
          <a:bodyPr wrap="square" rtlCol="0">
            <a:spAutoFit/>
          </a:bodyPr>
          <a:lstStyle/>
          <a:p>
            <a:r>
              <a:rPr lang="zh-TW" altLang="en-US" dirty="0"/>
              <a:t>山型燈</a:t>
            </a:r>
          </a:p>
        </p:txBody>
      </p:sp>
      <p:sp>
        <p:nvSpPr>
          <p:cNvPr id="28" name="文字方塊 27">
            <a:extLst>
              <a:ext uri="{FF2B5EF4-FFF2-40B4-BE49-F238E27FC236}">
                <a16:creationId xmlns:a16="http://schemas.microsoft.com/office/drawing/2014/main" id="{ECE38B93-6761-4687-AA8E-1D15CABC1381}"/>
              </a:ext>
            </a:extLst>
          </p:cNvPr>
          <p:cNvSpPr txBox="1"/>
          <p:nvPr/>
        </p:nvSpPr>
        <p:spPr>
          <a:xfrm>
            <a:off x="4891237" y="4615353"/>
            <a:ext cx="1368152" cy="369332"/>
          </a:xfrm>
          <a:prstGeom prst="rect">
            <a:avLst/>
          </a:prstGeom>
          <a:noFill/>
        </p:spPr>
        <p:txBody>
          <a:bodyPr wrap="square" rtlCol="0">
            <a:spAutoFit/>
          </a:bodyPr>
          <a:lstStyle/>
          <a:p>
            <a:r>
              <a:rPr lang="zh-TW" altLang="en-US" dirty="0"/>
              <a:t>分離式冷氣</a:t>
            </a:r>
          </a:p>
        </p:txBody>
      </p:sp>
      <p:sp>
        <p:nvSpPr>
          <p:cNvPr id="29" name="文字方塊 28">
            <a:extLst>
              <a:ext uri="{FF2B5EF4-FFF2-40B4-BE49-F238E27FC236}">
                <a16:creationId xmlns:a16="http://schemas.microsoft.com/office/drawing/2014/main" id="{7D12354B-6B7F-435C-B58B-D06C13131C33}"/>
              </a:ext>
            </a:extLst>
          </p:cNvPr>
          <p:cNvSpPr txBox="1"/>
          <p:nvPr/>
        </p:nvSpPr>
        <p:spPr>
          <a:xfrm>
            <a:off x="7102028" y="6319016"/>
            <a:ext cx="1368152" cy="369332"/>
          </a:xfrm>
          <a:prstGeom prst="rect">
            <a:avLst/>
          </a:prstGeom>
          <a:noFill/>
        </p:spPr>
        <p:txBody>
          <a:bodyPr wrap="square" rtlCol="0">
            <a:spAutoFit/>
          </a:bodyPr>
          <a:lstStyle/>
          <a:p>
            <a:r>
              <a:rPr lang="zh-TW" altLang="en-US" dirty="0"/>
              <a:t>分離式冷氣</a:t>
            </a:r>
          </a:p>
        </p:txBody>
      </p:sp>
      <p:pic>
        <p:nvPicPr>
          <p:cNvPr id="11" name="圖片 10">
            <a:extLst>
              <a:ext uri="{FF2B5EF4-FFF2-40B4-BE49-F238E27FC236}">
                <a16:creationId xmlns:a16="http://schemas.microsoft.com/office/drawing/2014/main" id="{863939A7-55D1-4043-A878-B21A70D0678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37" y="2994194"/>
            <a:ext cx="2215208" cy="1661407"/>
          </a:xfrm>
          <a:prstGeom prst="rect">
            <a:avLst/>
          </a:prstGeom>
        </p:spPr>
      </p:pic>
      <p:pic>
        <p:nvPicPr>
          <p:cNvPr id="13" name="圖片 12">
            <a:extLst>
              <a:ext uri="{FF2B5EF4-FFF2-40B4-BE49-F238E27FC236}">
                <a16:creationId xmlns:a16="http://schemas.microsoft.com/office/drawing/2014/main" id="{B9E361D5-6680-4745-880F-6E8B653AFD6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67708" y="2960412"/>
            <a:ext cx="2215211" cy="1661408"/>
          </a:xfrm>
          <a:prstGeom prst="rect">
            <a:avLst/>
          </a:prstGeom>
        </p:spPr>
      </p:pic>
      <p:pic>
        <p:nvPicPr>
          <p:cNvPr id="20" name="圖片 19">
            <a:extLst>
              <a:ext uri="{FF2B5EF4-FFF2-40B4-BE49-F238E27FC236}">
                <a16:creationId xmlns:a16="http://schemas.microsoft.com/office/drawing/2014/main" id="{26FC8E4A-FAF4-434E-BF95-74EFF71E3A9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58686" y="4742851"/>
            <a:ext cx="2209022" cy="1656766"/>
          </a:xfrm>
          <a:prstGeom prst="rect">
            <a:avLst/>
          </a:prstGeom>
        </p:spPr>
      </p:pic>
      <p:pic>
        <p:nvPicPr>
          <p:cNvPr id="25" name="圖片 24">
            <a:extLst>
              <a:ext uri="{FF2B5EF4-FFF2-40B4-BE49-F238E27FC236}">
                <a16:creationId xmlns:a16="http://schemas.microsoft.com/office/drawing/2014/main" id="{9790EB63-DB65-48F2-A01B-6C16F162E6C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04330" y="4673870"/>
            <a:ext cx="2202150" cy="1651613"/>
          </a:xfrm>
          <a:prstGeom prst="rect">
            <a:avLst/>
          </a:prstGeom>
        </p:spPr>
      </p:pic>
      <p:sp>
        <p:nvSpPr>
          <p:cNvPr id="6" name="投影片編號版面配置區 5">
            <a:extLst>
              <a:ext uri="{FF2B5EF4-FFF2-40B4-BE49-F238E27FC236}">
                <a16:creationId xmlns:a16="http://schemas.microsoft.com/office/drawing/2014/main" id="{AD68F14F-F23C-E10D-B868-979806748146}"/>
              </a:ext>
            </a:extLst>
          </p:cNvPr>
          <p:cNvSpPr>
            <a:spLocks noGrp="1"/>
          </p:cNvSpPr>
          <p:nvPr>
            <p:ph type="sldNum" sz="quarter" idx="12"/>
          </p:nvPr>
        </p:nvSpPr>
        <p:spPr/>
        <p:txBody>
          <a:bodyPr/>
          <a:lstStyle/>
          <a:p>
            <a:fld id="{DBEDC8D0-E187-4214-AD4B-4EBE0301AF01}" type="slidenum">
              <a:rPr lang="zh-TW" altLang="en-US" smtClean="0"/>
              <a:pPr/>
              <a:t>19</a:t>
            </a:fld>
            <a:endParaRPr lang="zh-TW" altLang="en-US"/>
          </a:p>
        </p:txBody>
      </p:sp>
    </p:spTree>
    <p:extLst>
      <p:ext uri="{BB962C8B-B14F-4D97-AF65-F5344CB8AC3E}">
        <p14:creationId xmlns:p14="http://schemas.microsoft.com/office/powerpoint/2010/main" val="453326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33373" y="-5072"/>
            <a:ext cx="9177373" cy="7100815"/>
          </a:xfrm>
          <a:prstGeom prst="rect">
            <a:avLst/>
          </a:prstGeom>
        </p:spPr>
      </p:pic>
      <p:sp>
        <p:nvSpPr>
          <p:cNvPr id="9" name="矩形 8"/>
          <p:cNvSpPr/>
          <p:nvPr/>
        </p:nvSpPr>
        <p:spPr>
          <a:xfrm>
            <a:off x="-53886" y="1453552"/>
            <a:ext cx="9218398" cy="4208844"/>
          </a:xfrm>
          <a:prstGeom prst="rect">
            <a:avLst/>
          </a:prstGeom>
        </p:spPr>
        <p:txBody>
          <a:bodyPr wrap="square">
            <a:spAutoFit/>
          </a:bodyPr>
          <a:lstStyle/>
          <a:p>
            <a:pPr>
              <a:lnSpc>
                <a:spcPts val="2600"/>
              </a:lnSpc>
            </a:pPr>
            <a:r>
              <a:rPr lang="zh-TW" altLang="en-US" sz="2000" b="1" kern="100" dirty="0">
                <a:latin typeface="微軟正黑體" panose="020B0604030504040204" pitchFamily="34" charset="-120"/>
                <a:ea typeface="微軟正黑體" panose="020B0604030504040204" pitchFamily="34" charset="-120"/>
              </a:rPr>
              <a:t>教育部補助案</a:t>
            </a:r>
            <a:r>
              <a:rPr lang="en-US" altLang="zh-TW" sz="2000" b="1" kern="100" dirty="0">
                <a:latin typeface="微軟正黑體" panose="020B0604030504040204" pitchFamily="34" charset="-120"/>
                <a:ea typeface="微軟正黑體" panose="020B0604030504040204" pitchFamily="34" charset="-120"/>
              </a:rPr>
              <a:t>-</a:t>
            </a:r>
            <a:r>
              <a:rPr lang="zh-TW" altLang="en-US" sz="2000" b="1" kern="100" dirty="0">
                <a:latin typeface="微軟正黑體" panose="020B0604030504040204" pitchFamily="34" charset="-120"/>
                <a:ea typeface="微軟正黑體" panose="020B0604030504040204" pitchFamily="34" charset="-120"/>
              </a:rPr>
              <a:t>全校數位式電表汰換</a:t>
            </a:r>
            <a:endParaRPr lang="en-US" altLang="zh-TW" sz="2000" dirty="0">
              <a:latin typeface="微軟正黑體" panose="020B0604030504040204" pitchFamily="34" charset="-120"/>
              <a:ea typeface="微軟正黑體" panose="020B0604030504040204" pitchFamily="34" charset="-120"/>
            </a:endParaRPr>
          </a:p>
          <a:p>
            <a:pPr>
              <a:lnSpc>
                <a:spcPts val="2600"/>
              </a:lnSpc>
            </a:pPr>
            <a:r>
              <a:rPr lang="zh-TW" altLang="en-US" dirty="0">
                <a:latin typeface="微軟正黑體" panose="020B0604030504040204" pitchFamily="34" charset="-120"/>
                <a:ea typeface="微軟正黑體" panose="020B0604030504040204" pitchFamily="34" charset="-120"/>
              </a:rPr>
              <a:t>全校共</a:t>
            </a:r>
            <a:r>
              <a:rPr lang="en-US" altLang="zh-TW" dirty="0">
                <a:latin typeface="微軟正黑體" panose="020B0604030504040204" pitchFamily="34" charset="-120"/>
                <a:ea typeface="微軟正黑體" panose="020B0604030504040204" pitchFamily="34" charset="-120"/>
              </a:rPr>
              <a:t>1,006</a:t>
            </a:r>
            <a:r>
              <a:rPr lang="zh-TW" altLang="en-US" dirty="0">
                <a:latin typeface="微軟正黑體" panose="020B0604030504040204" pitchFamily="34" charset="-120"/>
                <a:ea typeface="微軟正黑體" panose="020B0604030504040204" pitchFamily="34" charset="-120"/>
              </a:rPr>
              <a:t>組電表，本案汰換校內</a:t>
            </a:r>
            <a:r>
              <a:rPr lang="en-US" altLang="zh-TW" dirty="0">
                <a:latin typeface="微軟正黑體" panose="020B0604030504040204" pitchFamily="34" charset="-120"/>
                <a:ea typeface="微軟正黑體" panose="020B0604030504040204" pitchFamily="34" charset="-120"/>
              </a:rPr>
              <a:t>463</a:t>
            </a:r>
            <a:r>
              <a:rPr lang="zh-TW" altLang="en-US" dirty="0">
                <a:latin typeface="微軟正黑體" panose="020B0604030504040204" pitchFamily="34" charset="-120"/>
                <a:ea typeface="微軟正黑體" panose="020B0604030504040204" pitchFamily="34" charset="-120"/>
              </a:rPr>
              <a:t>組機械式電表、老舊數位式電表為數位式電表，於</a:t>
            </a:r>
            <a:r>
              <a:rPr lang="en-US" altLang="zh-TW" dirty="0">
                <a:latin typeface="微軟正黑體" panose="020B0604030504040204" pitchFamily="34" charset="-120"/>
                <a:ea typeface="微軟正黑體" panose="020B0604030504040204" pitchFamily="34" charset="-120"/>
              </a:rPr>
              <a:t>114</a:t>
            </a:r>
            <a:r>
              <a:rPr lang="zh-TW" altLang="en-US" dirty="0">
                <a:latin typeface="微軟正黑體" panose="020B0604030504040204" pitchFamily="34" charset="-120"/>
                <a:ea typeface="微軟正黑體" panose="020B0604030504040204" pitchFamily="34" charset="-120"/>
              </a:rPr>
              <a:t>年</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月</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日開始履約，</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於</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114</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15</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日完成履約，未來各建築物建置</a:t>
            </a:r>
            <a:r>
              <a:rPr lang="en-US" altLang="zh-TW" dirty="0">
                <a:latin typeface="微軟正黑體" panose="020B0604030504040204" pitchFamily="34" charset="-120"/>
                <a:ea typeface="微軟正黑體" panose="020B0604030504040204" pitchFamily="34" charset="-120"/>
                <a:cs typeface="Times New Roman" panose="02020603050405020304" pitchFamily="18" charset="0"/>
              </a:rPr>
              <a:t>EMS</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時可規劃納入系統</a:t>
            </a:r>
            <a:r>
              <a:rPr lang="zh-TW" altLang="zh-TW" dirty="0">
                <a:latin typeface="微軟正黑體" panose="020B0604030504040204" pitchFamily="34" charset="-120"/>
                <a:ea typeface="微軟正黑體" panose="020B0604030504040204" pitchFamily="34" charset="-120"/>
              </a:rPr>
              <a:t>。</a:t>
            </a:r>
          </a:p>
          <a:p>
            <a:pPr lvl="0">
              <a:lnSpc>
                <a:spcPts val="2600"/>
              </a:lnSpc>
            </a:pPr>
            <a:endParaRPr lang="zh-TW" altLang="zh-TW" dirty="0">
              <a:latin typeface="微軟正黑體" panose="020B0604030504040204" pitchFamily="34" charset="-120"/>
              <a:ea typeface="微軟正黑體" panose="020B0604030504040204" pitchFamily="34" charset="-120"/>
            </a:endParaRPr>
          </a:p>
          <a:p>
            <a:pPr>
              <a:lnSpc>
                <a:spcPts val="2600"/>
              </a:lnSpc>
            </a:pPr>
            <a:endParaRPr lang="zh-TW" altLang="zh-TW" sz="2000" kern="100" dirty="0">
              <a:latin typeface="微軟正黑體" panose="020B0604030504040204" pitchFamily="34" charset="-120"/>
              <a:ea typeface="微軟正黑體" panose="020B0604030504040204" pitchFamily="34" charset="-120"/>
            </a:endParaRPr>
          </a:p>
          <a:p>
            <a:pPr indent="533400">
              <a:lnSpc>
                <a:spcPts val="2500"/>
              </a:lnSpc>
            </a:pPr>
            <a:endParaRPr lang="en-US" altLang="zh-TW" sz="2000" kern="100" dirty="0">
              <a:solidFill>
                <a:srgbClr val="000000"/>
              </a:solidFill>
              <a:latin typeface="微軟正黑體" panose="020B0604030504040204" pitchFamily="34" charset="-120"/>
              <a:ea typeface="微軟正黑體" panose="020B0604030504040204" pitchFamily="34" charset="-120"/>
            </a:endParaRPr>
          </a:p>
          <a:p>
            <a:pPr marL="177800">
              <a:lnSpc>
                <a:spcPts val="2500"/>
              </a:lnSpc>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2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zh-TW" altLang="zh-TW" sz="2200" b="1" dirty="0">
              <a:latin typeface="微軟正黑體" panose="020B0604030504040204" pitchFamily="34" charset="-120"/>
              <a:ea typeface="微軟正黑體" panose="020B0604030504040204" pitchFamily="34" charset="-120"/>
            </a:endParaRPr>
          </a:p>
        </p:txBody>
      </p:sp>
      <p:sp>
        <p:nvSpPr>
          <p:cNvPr id="23" name="矩形 22"/>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19" name="文字方塊 18">
            <a:extLst>
              <a:ext uri="{FF2B5EF4-FFF2-40B4-BE49-F238E27FC236}">
                <a16:creationId xmlns:a16="http://schemas.microsoft.com/office/drawing/2014/main" id="{7FBF449D-4F59-48E7-A0B4-F7E7229C4318}"/>
              </a:ext>
            </a:extLst>
          </p:cNvPr>
          <p:cNvSpPr txBox="1"/>
          <p:nvPr/>
        </p:nvSpPr>
        <p:spPr>
          <a:xfrm>
            <a:off x="1417315" y="5939988"/>
            <a:ext cx="1857997" cy="369332"/>
          </a:xfrm>
          <a:prstGeom prst="rect">
            <a:avLst/>
          </a:prstGeom>
          <a:noFill/>
        </p:spPr>
        <p:txBody>
          <a:bodyPr wrap="square" rtlCol="0">
            <a:spAutoFit/>
          </a:bodyPr>
          <a:lstStyle/>
          <a:p>
            <a:r>
              <a:rPr lang="zh-TW" altLang="en-US" dirty="0"/>
              <a:t>盤面式</a:t>
            </a:r>
            <a:r>
              <a:rPr lang="en-US" altLang="zh-TW" dirty="0"/>
              <a:t>(CT)</a:t>
            </a:r>
            <a:r>
              <a:rPr lang="zh-TW" altLang="en-US" dirty="0"/>
              <a:t>電表</a:t>
            </a:r>
          </a:p>
        </p:txBody>
      </p:sp>
      <p:sp>
        <p:nvSpPr>
          <p:cNvPr id="29" name="文字方塊 28">
            <a:extLst>
              <a:ext uri="{FF2B5EF4-FFF2-40B4-BE49-F238E27FC236}">
                <a16:creationId xmlns:a16="http://schemas.microsoft.com/office/drawing/2014/main" id="{7D12354B-6B7F-435C-B58B-D06C13131C33}"/>
              </a:ext>
            </a:extLst>
          </p:cNvPr>
          <p:cNvSpPr txBox="1"/>
          <p:nvPr/>
        </p:nvSpPr>
        <p:spPr>
          <a:xfrm>
            <a:off x="5873786" y="5949280"/>
            <a:ext cx="1368152" cy="369332"/>
          </a:xfrm>
          <a:prstGeom prst="rect">
            <a:avLst/>
          </a:prstGeom>
          <a:noFill/>
        </p:spPr>
        <p:txBody>
          <a:bodyPr wrap="square" rtlCol="0">
            <a:spAutoFit/>
          </a:bodyPr>
          <a:lstStyle/>
          <a:p>
            <a:r>
              <a:rPr lang="zh-TW" altLang="en-US" dirty="0"/>
              <a:t>直入式電表</a:t>
            </a:r>
          </a:p>
        </p:txBody>
      </p:sp>
      <p:pic>
        <p:nvPicPr>
          <p:cNvPr id="24" name="圖片 23">
            <a:extLst>
              <a:ext uri="{FF2B5EF4-FFF2-40B4-BE49-F238E27FC236}">
                <a16:creationId xmlns:a16="http://schemas.microsoft.com/office/drawing/2014/main" id="{061BB589-FB0D-45A7-BD0A-766469FFF489}"/>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4690290" y="2904963"/>
            <a:ext cx="4058174" cy="3044317"/>
          </a:xfrm>
          <a:prstGeom prst="rect">
            <a:avLst/>
          </a:prstGeom>
        </p:spPr>
      </p:pic>
      <p:pic>
        <p:nvPicPr>
          <p:cNvPr id="7" name="圖片 6">
            <a:extLst>
              <a:ext uri="{FF2B5EF4-FFF2-40B4-BE49-F238E27FC236}">
                <a16:creationId xmlns:a16="http://schemas.microsoft.com/office/drawing/2014/main" id="{C112E1B7-7FCA-484D-9778-DC3B1CD3E4E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7227" y="2904962"/>
            <a:ext cx="4058175" cy="3044318"/>
          </a:xfrm>
          <a:prstGeom prst="rect">
            <a:avLst/>
          </a:prstGeom>
        </p:spPr>
      </p:pic>
      <p:sp>
        <p:nvSpPr>
          <p:cNvPr id="6" name="投影片編號版面配置區 5">
            <a:extLst>
              <a:ext uri="{FF2B5EF4-FFF2-40B4-BE49-F238E27FC236}">
                <a16:creationId xmlns:a16="http://schemas.microsoft.com/office/drawing/2014/main" id="{CA69B06A-B17A-22A7-496A-00FCB967CBA8}"/>
              </a:ext>
            </a:extLst>
          </p:cNvPr>
          <p:cNvSpPr>
            <a:spLocks noGrp="1"/>
          </p:cNvSpPr>
          <p:nvPr>
            <p:ph type="sldNum" sz="quarter" idx="12"/>
          </p:nvPr>
        </p:nvSpPr>
        <p:spPr/>
        <p:txBody>
          <a:bodyPr/>
          <a:lstStyle/>
          <a:p>
            <a:fld id="{DBEDC8D0-E187-4214-AD4B-4EBE0301AF01}" type="slidenum">
              <a:rPr lang="zh-TW" altLang="en-US" smtClean="0"/>
              <a:pPr/>
              <a:t>20</a:t>
            </a:fld>
            <a:endParaRPr lang="zh-TW" altLang="en-US"/>
          </a:p>
        </p:txBody>
      </p:sp>
    </p:spTree>
    <p:extLst>
      <p:ext uri="{BB962C8B-B14F-4D97-AF65-F5344CB8AC3E}">
        <p14:creationId xmlns:p14="http://schemas.microsoft.com/office/powerpoint/2010/main" val="4219088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33373" y="-5072"/>
            <a:ext cx="9177373" cy="7100815"/>
          </a:xfrm>
          <a:prstGeom prst="rect">
            <a:avLst/>
          </a:prstGeom>
        </p:spPr>
      </p:pic>
      <p:sp>
        <p:nvSpPr>
          <p:cNvPr id="9" name="矩形 8"/>
          <p:cNvSpPr/>
          <p:nvPr/>
        </p:nvSpPr>
        <p:spPr>
          <a:xfrm>
            <a:off x="-53886" y="1453552"/>
            <a:ext cx="9218398" cy="4208844"/>
          </a:xfrm>
          <a:prstGeom prst="rect">
            <a:avLst/>
          </a:prstGeom>
        </p:spPr>
        <p:txBody>
          <a:bodyPr wrap="square">
            <a:spAutoFit/>
          </a:bodyPr>
          <a:lstStyle/>
          <a:p>
            <a:pPr>
              <a:lnSpc>
                <a:spcPts val="2600"/>
              </a:lnSpc>
            </a:pPr>
            <a:r>
              <a:rPr lang="zh-TW" altLang="en-US" sz="2000" b="1" kern="100" dirty="0">
                <a:latin typeface="微軟正黑體" panose="020B0604030504040204" pitchFamily="34" charset="-120"/>
                <a:ea typeface="微軟正黑體" panose="020B0604030504040204" pitchFamily="34" charset="-120"/>
              </a:rPr>
              <a:t>變電站汰換</a:t>
            </a:r>
            <a:r>
              <a:rPr lang="en-US" altLang="zh-TW" sz="2000" b="1" kern="100" dirty="0">
                <a:latin typeface="微軟正黑體" panose="020B0604030504040204" pitchFamily="34" charset="-120"/>
                <a:ea typeface="微軟正黑體" panose="020B0604030504040204" pitchFamily="34" charset="-120"/>
              </a:rPr>
              <a:t>-</a:t>
            </a:r>
            <a:r>
              <a:rPr lang="zh-TW" altLang="en-US" sz="2000" b="1" kern="100" dirty="0">
                <a:latin typeface="微軟正黑體" panose="020B0604030504040204" pitchFamily="34" charset="-120"/>
                <a:ea typeface="微軟正黑體" panose="020B0604030504040204" pitchFamily="34" charset="-120"/>
              </a:rPr>
              <a:t>綜合大樓、水利系、中文系、勝六舍</a:t>
            </a:r>
            <a:r>
              <a:rPr lang="zh-TW" altLang="en-US" sz="2000" dirty="0">
                <a:latin typeface="微軟正黑體" panose="020B0604030504040204" pitchFamily="34" charset="-120"/>
                <a:ea typeface="微軟正黑體" panose="020B0604030504040204" pitchFamily="34" charset="-120"/>
              </a:rPr>
              <a:t>   </a:t>
            </a:r>
            <a:endParaRPr lang="en-US" altLang="zh-TW" sz="2000" dirty="0">
              <a:latin typeface="微軟正黑體" panose="020B0604030504040204" pitchFamily="34" charset="-120"/>
              <a:ea typeface="微軟正黑體" panose="020B0604030504040204" pitchFamily="34" charset="-120"/>
            </a:endParaRPr>
          </a:p>
          <a:p>
            <a:pPr>
              <a:lnSpc>
                <a:spcPts val="2600"/>
              </a:lnSpc>
            </a:pPr>
            <a:r>
              <a:rPr lang="zh-TW" altLang="en-US" dirty="0">
                <a:latin typeface="微軟正黑體" panose="020B0604030504040204" pitchFamily="34" charset="-120"/>
                <a:ea typeface="微軟正黑體" panose="020B0604030504040204" pitchFamily="34" charset="-120"/>
              </a:rPr>
              <a:t>汰換老舊變壓器、開關箱、線路等設備，減少熱能及變壓器能量損失，進行節能並強化電力安全，綜合大樓、水利系、中文系變電站於</a:t>
            </a:r>
            <a:r>
              <a:rPr lang="en-US" altLang="zh-TW" dirty="0">
                <a:latin typeface="微軟正黑體" panose="020B0604030504040204" pitchFamily="34" charset="-120"/>
                <a:ea typeface="微軟正黑體" panose="020B0604030504040204" pitchFamily="34" charset="-120"/>
              </a:rPr>
              <a:t>114</a:t>
            </a:r>
            <a:r>
              <a:rPr lang="zh-TW" altLang="en-US" dirty="0">
                <a:latin typeface="微軟正黑體" panose="020B0604030504040204" pitchFamily="34" charset="-120"/>
                <a:ea typeface="微軟正黑體" panose="020B0604030504040204" pitchFamily="34" charset="-120"/>
              </a:rPr>
              <a:t>年</a:t>
            </a:r>
            <a:r>
              <a:rPr lang="en-US" altLang="zh-TW" dirty="0">
                <a:latin typeface="微軟正黑體" panose="020B0604030504040204" pitchFamily="34" charset="-120"/>
                <a:ea typeface="微軟正黑體" panose="020B0604030504040204" pitchFamily="34" charset="-120"/>
              </a:rPr>
              <a:t>10</a:t>
            </a:r>
            <a:r>
              <a:rPr lang="zh-TW" altLang="en-US" dirty="0">
                <a:latin typeface="微軟正黑體" panose="020B0604030504040204" pitchFamily="34" charset="-120"/>
                <a:ea typeface="微軟正黑體" panose="020B0604030504040204" pitchFamily="34" charset="-120"/>
              </a:rPr>
              <a:t>月</a:t>
            </a:r>
            <a:r>
              <a:rPr lang="en-US" altLang="zh-TW" dirty="0">
                <a:latin typeface="微軟正黑體" panose="020B0604030504040204" pitchFamily="34" charset="-120"/>
                <a:ea typeface="微軟正黑體" panose="020B0604030504040204" pitchFamily="34" charset="-120"/>
              </a:rPr>
              <a:t>18</a:t>
            </a:r>
            <a:r>
              <a:rPr lang="zh-TW" altLang="en-US" dirty="0">
                <a:latin typeface="微軟正黑體" panose="020B0604030504040204" pitchFamily="34" charset="-120"/>
                <a:ea typeface="微軟正黑體" panose="020B0604030504040204" pitchFamily="34" charset="-120"/>
              </a:rPr>
              <a:t>日開工，預計於</a:t>
            </a:r>
            <a:r>
              <a:rPr lang="en-US" altLang="zh-TW" dirty="0">
                <a:latin typeface="微軟正黑體" panose="020B0604030504040204" pitchFamily="34" charset="-120"/>
                <a:ea typeface="微軟正黑體" panose="020B0604030504040204" pitchFamily="34" charset="-120"/>
              </a:rPr>
              <a:t>115</a:t>
            </a:r>
            <a:r>
              <a:rPr lang="zh-TW" altLang="en-US" dirty="0">
                <a:latin typeface="微軟正黑體" panose="020B0604030504040204" pitchFamily="34" charset="-120"/>
                <a:ea typeface="微軟正黑體" panose="020B0604030504040204" pitchFamily="34" charset="-120"/>
              </a:rPr>
              <a:t>年</a:t>
            </a:r>
            <a:r>
              <a:rPr lang="en-US" altLang="zh-TW" dirty="0">
                <a:latin typeface="微軟正黑體" panose="020B0604030504040204" pitchFamily="34" charset="-120"/>
                <a:ea typeface="微軟正黑體" panose="020B0604030504040204" pitchFamily="34" charset="-120"/>
              </a:rPr>
              <a:t>5</a:t>
            </a:r>
            <a:r>
              <a:rPr lang="zh-TW" altLang="en-US" dirty="0">
                <a:latin typeface="微軟正黑體" panose="020B0604030504040204" pitchFamily="34" charset="-120"/>
                <a:ea typeface="微軟正黑體" panose="020B0604030504040204" pitchFamily="34" charset="-120"/>
              </a:rPr>
              <a:t>月</a:t>
            </a:r>
            <a:r>
              <a:rPr lang="en-US" altLang="zh-TW" dirty="0">
                <a:latin typeface="微軟正黑體" panose="020B0604030504040204" pitchFamily="34" charset="-120"/>
                <a:ea typeface="微軟正黑體" panose="020B0604030504040204" pitchFamily="34" charset="-120"/>
              </a:rPr>
              <a:t>5</a:t>
            </a:r>
            <a:r>
              <a:rPr lang="zh-TW" altLang="en-US" dirty="0">
                <a:latin typeface="微軟正黑體" panose="020B0604030504040204" pitchFamily="34" charset="-120"/>
                <a:ea typeface="微軟正黑體" panose="020B0604030504040204" pitchFamily="34" charset="-120"/>
              </a:rPr>
              <a:t>日竣工；勝六舍變電站於</a:t>
            </a:r>
            <a:r>
              <a:rPr lang="en-US" altLang="zh-TW" dirty="0">
                <a:latin typeface="微軟正黑體" panose="020B0604030504040204" pitchFamily="34" charset="-120"/>
                <a:ea typeface="微軟正黑體" panose="020B0604030504040204" pitchFamily="34" charset="-120"/>
              </a:rPr>
              <a:t>114</a:t>
            </a:r>
            <a:r>
              <a:rPr lang="zh-TW" altLang="en-US" dirty="0">
                <a:latin typeface="微軟正黑體" panose="020B0604030504040204" pitchFamily="34" charset="-120"/>
                <a:ea typeface="微軟正黑體" panose="020B0604030504040204" pitchFamily="34" charset="-120"/>
              </a:rPr>
              <a:t>年</a:t>
            </a:r>
            <a:r>
              <a:rPr lang="en-US" altLang="zh-TW" dirty="0">
                <a:latin typeface="微軟正黑體" panose="020B0604030504040204" pitchFamily="34" charset="-120"/>
                <a:ea typeface="微軟正黑體" panose="020B0604030504040204" pitchFamily="34" charset="-120"/>
              </a:rPr>
              <a:t>12</a:t>
            </a:r>
            <a:r>
              <a:rPr lang="zh-TW" altLang="en-US" dirty="0">
                <a:latin typeface="微軟正黑體" panose="020B0604030504040204" pitchFamily="34" charset="-120"/>
                <a:ea typeface="微軟正黑體" panose="020B0604030504040204" pitchFamily="34" charset="-120"/>
              </a:rPr>
              <a:t>月</a:t>
            </a:r>
            <a:r>
              <a:rPr lang="en-US" altLang="zh-TW" dirty="0">
                <a:latin typeface="微軟正黑體" panose="020B0604030504040204" pitchFamily="34" charset="-120"/>
                <a:ea typeface="微軟正黑體" panose="020B0604030504040204" pitchFamily="34" charset="-120"/>
              </a:rPr>
              <a:t>13</a:t>
            </a:r>
            <a:r>
              <a:rPr lang="zh-TW" altLang="en-US" dirty="0">
                <a:latin typeface="微軟正黑體" panose="020B0604030504040204" pitchFamily="34" charset="-120"/>
                <a:ea typeface="微軟正黑體" panose="020B0604030504040204" pitchFamily="34" charset="-120"/>
              </a:rPr>
              <a:t>日開工，預計於</a:t>
            </a:r>
            <a:r>
              <a:rPr lang="en-US" altLang="zh-TW" dirty="0">
                <a:latin typeface="微軟正黑體" panose="020B0604030504040204" pitchFamily="34" charset="-120"/>
                <a:ea typeface="微軟正黑體" panose="020B0604030504040204" pitchFamily="34" charset="-120"/>
              </a:rPr>
              <a:t>115</a:t>
            </a:r>
            <a:r>
              <a:rPr lang="zh-TW" altLang="en-US" dirty="0">
                <a:latin typeface="微軟正黑體" panose="020B0604030504040204" pitchFamily="34" charset="-120"/>
                <a:ea typeface="微軟正黑體" panose="020B0604030504040204" pitchFamily="34" charset="-120"/>
              </a:rPr>
              <a:t>年</a:t>
            </a:r>
            <a:r>
              <a:rPr lang="en-US" altLang="zh-TW" dirty="0">
                <a:latin typeface="微軟正黑體" panose="020B0604030504040204" pitchFamily="34" charset="-120"/>
                <a:ea typeface="微軟正黑體" panose="020B0604030504040204" pitchFamily="34" charset="-120"/>
              </a:rPr>
              <a:t>6</a:t>
            </a:r>
            <a:r>
              <a:rPr lang="zh-TW" altLang="en-US" dirty="0">
                <a:latin typeface="微軟正黑體" panose="020B0604030504040204" pitchFamily="34" charset="-120"/>
                <a:ea typeface="微軟正黑體" panose="020B0604030504040204" pitchFamily="34" charset="-120"/>
              </a:rPr>
              <a:t>月</a:t>
            </a:r>
            <a:r>
              <a:rPr lang="en-US" altLang="zh-TW" dirty="0">
                <a:latin typeface="微軟正黑體" panose="020B0604030504040204" pitchFamily="34" charset="-120"/>
                <a:ea typeface="微軟正黑體" panose="020B0604030504040204" pitchFamily="34" charset="-120"/>
              </a:rPr>
              <a:t>10</a:t>
            </a:r>
            <a:r>
              <a:rPr lang="zh-TW" altLang="en-US" dirty="0">
                <a:latin typeface="微軟正黑體" panose="020B0604030504040204" pitchFamily="34" charset="-120"/>
                <a:ea typeface="微軟正黑體" panose="020B0604030504040204" pitchFamily="34" charset="-120"/>
              </a:rPr>
              <a:t>日竣工。</a:t>
            </a:r>
            <a:endParaRPr lang="zh-TW" altLang="zh-TW" dirty="0">
              <a:latin typeface="微軟正黑體" panose="020B0604030504040204" pitchFamily="34" charset="-120"/>
              <a:ea typeface="微軟正黑體" panose="020B0604030504040204" pitchFamily="34" charset="-120"/>
            </a:endParaRPr>
          </a:p>
          <a:p>
            <a:pPr lvl="0">
              <a:lnSpc>
                <a:spcPts val="2600"/>
              </a:lnSpc>
            </a:pPr>
            <a:endParaRPr lang="zh-TW" altLang="zh-TW" dirty="0">
              <a:latin typeface="微軟正黑體" panose="020B0604030504040204" pitchFamily="34" charset="-120"/>
              <a:ea typeface="微軟正黑體" panose="020B0604030504040204" pitchFamily="34" charset="-120"/>
            </a:endParaRPr>
          </a:p>
          <a:p>
            <a:pPr>
              <a:lnSpc>
                <a:spcPts val="2600"/>
              </a:lnSpc>
            </a:pPr>
            <a:endParaRPr lang="zh-TW" altLang="zh-TW" sz="2000" kern="100" dirty="0">
              <a:latin typeface="微軟正黑體" panose="020B0604030504040204" pitchFamily="34" charset="-120"/>
              <a:ea typeface="微軟正黑體" panose="020B0604030504040204" pitchFamily="34" charset="-120"/>
            </a:endParaRPr>
          </a:p>
          <a:p>
            <a:pPr indent="533400">
              <a:lnSpc>
                <a:spcPts val="2500"/>
              </a:lnSpc>
            </a:pPr>
            <a:endParaRPr lang="en-US" altLang="zh-TW" sz="2000" kern="100" dirty="0">
              <a:solidFill>
                <a:srgbClr val="000000"/>
              </a:solidFill>
              <a:latin typeface="微軟正黑體" panose="020B0604030504040204" pitchFamily="34" charset="-120"/>
              <a:ea typeface="微軟正黑體" panose="020B0604030504040204" pitchFamily="34" charset="-120"/>
            </a:endParaRPr>
          </a:p>
          <a:p>
            <a:pPr marL="177800">
              <a:lnSpc>
                <a:spcPts val="2500"/>
              </a:lnSpc>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2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zh-TW" altLang="zh-TW" sz="2200" b="1" dirty="0">
              <a:latin typeface="微軟正黑體" panose="020B0604030504040204" pitchFamily="34" charset="-120"/>
              <a:ea typeface="微軟正黑體" panose="020B0604030504040204" pitchFamily="34" charset="-120"/>
            </a:endParaRPr>
          </a:p>
        </p:txBody>
      </p:sp>
      <p:sp>
        <p:nvSpPr>
          <p:cNvPr id="23" name="矩形 22"/>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a16="http://schemas.microsoft.com/office/drawing/2014/main" id="{3894BBC2-F920-4655-80D1-403406C1B4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2895311"/>
            <a:ext cx="2232249" cy="1673041"/>
          </a:xfrm>
          <a:prstGeom prst="rect">
            <a:avLst/>
          </a:prstGeom>
        </p:spPr>
      </p:pic>
      <p:pic>
        <p:nvPicPr>
          <p:cNvPr id="14" name="圖片 13">
            <a:extLst>
              <a:ext uri="{FF2B5EF4-FFF2-40B4-BE49-F238E27FC236}">
                <a16:creationId xmlns:a16="http://schemas.microsoft.com/office/drawing/2014/main" id="{AD158062-3246-41D6-92FF-8531FAB1E7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32249" y="4650234"/>
            <a:ext cx="2232248" cy="1673041"/>
          </a:xfrm>
          <a:prstGeom prst="rect">
            <a:avLst/>
          </a:prstGeom>
        </p:spPr>
      </p:pic>
      <p:pic>
        <p:nvPicPr>
          <p:cNvPr id="16" name="圖片 15">
            <a:extLst>
              <a:ext uri="{FF2B5EF4-FFF2-40B4-BE49-F238E27FC236}">
                <a16:creationId xmlns:a16="http://schemas.microsoft.com/office/drawing/2014/main" id="{FC60A0A4-EE06-4F6B-9ED5-B69613557F7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64497" y="2908087"/>
            <a:ext cx="2232249" cy="1673041"/>
          </a:xfrm>
          <a:prstGeom prst="rect">
            <a:avLst/>
          </a:prstGeom>
        </p:spPr>
      </p:pic>
      <p:sp>
        <p:nvSpPr>
          <p:cNvPr id="19" name="文字方塊 18">
            <a:extLst>
              <a:ext uri="{FF2B5EF4-FFF2-40B4-BE49-F238E27FC236}">
                <a16:creationId xmlns:a16="http://schemas.microsoft.com/office/drawing/2014/main" id="{7FBF449D-4F59-48E7-A0B4-F7E7229C4318}"/>
              </a:ext>
            </a:extLst>
          </p:cNvPr>
          <p:cNvSpPr txBox="1"/>
          <p:nvPr/>
        </p:nvSpPr>
        <p:spPr>
          <a:xfrm>
            <a:off x="539552" y="4623807"/>
            <a:ext cx="1368152" cy="369332"/>
          </a:xfrm>
          <a:prstGeom prst="rect">
            <a:avLst/>
          </a:prstGeom>
          <a:noFill/>
        </p:spPr>
        <p:txBody>
          <a:bodyPr wrap="square" rtlCol="0">
            <a:spAutoFit/>
          </a:bodyPr>
          <a:lstStyle/>
          <a:p>
            <a:r>
              <a:rPr lang="zh-TW" altLang="en-US" dirty="0"/>
              <a:t>綜合大樓</a:t>
            </a:r>
          </a:p>
        </p:txBody>
      </p:sp>
      <p:sp>
        <p:nvSpPr>
          <p:cNvPr id="27" name="文字方塊 26">
            <a:extLst>
              <a:ext uri="{FF2B5EF4-FFF2-40B4-BE49-F238E27FC236}">
                <a16:creationId xmlns:a16="http://schemas.microsoft.com/office/drawing/2014/main" id="{53F42FDD-2A81-42B9-82B4-49ECB5884FEC}"/>
              </a:ext>
            </a:extLst>
          </p:cNvPr>
          <p:cNvSpPr txBox="1"/>
          <p:nvPr/>
        </p:nvSpPr>
        <p:spPr>
          <a:xfrm>
            <a:off x="2879319" y="6352143"/>
            <a:ext cx="1368152" cy="369332"/>
          </a:xfrm>
          <a:prstGeom prst="rect">
            <a:avLst/>
          </a:prstGeom>
          <a:noFill/>
        </p:spPr>
        <p:txBody>
          <a:bodyPr wrap="square" rtlCol="0">
            <a:spAutoFit/>
          </a:bodyPr>
          <a:lstStyle/>
          <a:p>
            <a:r>
              <a:rPr lang="zh-TW" altLang="en-US" dirty="0"/>
              <a:t>水利系</a:t>
            </a:r>
          </a:p>
        </p:txBody>
      </p:sp>
      <p:sp>
        <p:nvSpPr>
          <p:cNvPr id="28" name="文字方塊 27">
            <a:extLst>
              <a:ext uri="{FF2B5EF4-FFF2-40B4-BE49-F238E27FC236}">
                <a16:creationId xmlns:a16="http://schemas.microsoft.com/office/drawing/2014/main" id="{ECE38B93-6761-4687-AA8E-1D15CABC1381}"/>
              </a:ext>
            </a:extLst>
          </p:cNvPr>
          <p:cNvSpPr txBox="1"/>
          <p:nvPr/>
        </p:nvSpPr>
        <p:spPr>
          <a:xfrm>
            <a:off x="5193608" y="4623807"/>
            <a:ext cx="1368152" cy="369332"/>
          </a:xfrm>
          <a:prstGeom prst="rect">
            <a:avLst/>
          </a:prstGeom>
          <a:noFill/>
        </p:spPr>
        <p:txBody>
          <a:bodyPr wrap="square" rtlCol="0">
            <a:spAutoFit/>
          </a:bodyPr>
          <a:lstStyle/>
          <a:p>
            <a:r>
              <a:rPr lang="zh-TW" altLang="en-US" dirty="0"/>
              <a:t>中文系</a:t>
            </a:r>
          </a:p>
        </p:txBody>
      </p:sp>
      <p:sp>
        <p:nvSpPr>
          <p:cNvPr id="29" name="文字方塊 28">
            <a:extLst>
              <a:ext uri="{FF2B5EF4-FFF2-40B4-BE49-F238E27FC236}">
                <a16:creationId xmlns:a16="http://schemas.microsoft.com/office/drawing/2014/main" id="{7D12354B-6B7F-435C-B58B-D06C13131C33}"/>
              </a:ext>
            </a:extLst>
          </p:cNvPr>
          <p:cNvSpPr txBox="1"/>
          <p:nvPr/>
        </p:nvSpPr>
        <p:spPr>
          <a:xfrm>
            <a:off x="7452320" y="6309320"/>
            <a:ext cx="1368152" cy="369332"/>
          </a:xfrm>
          <a:prstGeom prst="rect">
            <a:avLst/>
          </a:prstGeom>
          <a:noFill/>
        </p:spPr>
        <p:txBody>
          <a:bodyPr wrap="square" rtlCol="0">
            <a:spAutoFit/>
          </a:bodyPr>
          <a:lstStyle/>
          <a:p>
            <a:r>
              <a:rPr lang="zh-TW" altLang="en-US" dirty="0"/>
              <a:t>勝六舍</a:t>
            </a:r>
          </a:p>
        </p:txBody>
      </p:sp>
      <p:pic>
        <p:nvPicPr>
          <p:cNvPr id="1026" name="Picture 2" descr="834179_0">
            <a:extLst>
              <a:ext uri="{FF2B5EF4-FFF2-40B4-BE49-F238E27FC236}">
                <a16:creationId xmlns:a16="http://schemas.microsoft.com/office/drawing/2014/main" id="{88348C7F-5FCC-4450-BF06-9C3FA2B8023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96745" y="4642361"/>
            <a:ext cx="2232248" cy="1680913"/>
          </a:xfrm>
          <a:prstGeom prst="rect">
            <a:avLst/>
          </a:prstGeom>
          <a:noFill/>
          <a:extLst>
            <a:ext uri="{909E8E84-426E-40DD-AFC4-6F175D3DCCD1}">
              <a14:hiddenFill xmlns:a14="http://schemas.microsoft.com/office/drawing/2010/main">
                <a:solidFill>
                  <a:srgbClr val="FFFFFF"/>
                </a:solidFill>
              </a14:hiddenFill>
            </a:ext>
          </a:extLst>
        </p:spPr>
      </p:pic>
      <p:sp>
        <p:nvSpPr>
          <p:cNvPr id="6" name="投影片編號版面配置區 5">
            <a:extLst>
              <a:ext uri="{FF2B5EF4-FFF2-40B4-BE49-F238E27FC236}">
                <a16:creationId xmlns:a16="http://schemas.microsoft.com/office/drawing/2014/main" id="{07E8FFA7-B09A-1660-28B5-DDD458547795}"/>
              </a:ext>
            </a:extLst>
          </p:cNvPr>
          <p:cNvSpPr>
            <a:spLocks noGrp="1"/>
          </p:cNvSpPr>
          <p:nvPr>
            <p:ph type="sldNum" sz="quarter" idx="12"/>
          </p:nvPr>
        </p:nvSpPr>
        <p:spPr/>
        <p:txBody>
          <a:bodyPr/>
          <a:lstStyle/>
          <a:p>
            <a:fld id="{DBEDC8D0-E187-4214-AD4B-4EBE0301AF01}" type="slidenum">
              <a:rPr lang="zh-TW" altLang="en-US" smtClean="0"/>
              <a:pPr/>
              <a:t>21</a:t>
            </a:fld>
            <a:endParaRPr lang="zh-TW" altLang="en-US"/>
          </a:p>
        </p:txBody>
      </p:sp>
    </p:spTree>
    <p:extLst>
      <p:ext uri="{BB962C8B-B14F-4D97-AF65-F5344CB8AC3E}">
        <p14:creationId xmlns:p14="http://schemas.microsoft.com/office/powerpoint/2010/main" val="3147426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0" y="0"/>
            <a:ext cx="9177373" cy="7100815"/>
          </a:xfrm>
          <a:prstGeom prst="rect">
            <a:avLst/>
          </a:prstGeom>
        </p:spPr>
      </p:pic>
      <p:sp>
        <p:nvSpPr>
          <p:cNvPr id="26" name="矩形 25"/>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15" name="文字方塊 14">
            <a:extLst>
              <a:ext uri="{FF2B5EF4-FFF2-40B4-BE49-F238E27FC236}">
                <a16:creationId xmlns:a16="http://schemas.microsoft.com/office/drawing/2014/main" id="{AA11CAFD-B02E-481B-8949-091F6BA0A42F}"/>
              </a:ext>
            </a:extLst>
          </p:cNvPr>
          <p:cNvSpPr txBox="1"/>
          <p:nvPr/>
        </p:nvSpPr>
        <p:spPr>
          <a:xfrm>
            <a:off x="-13253" y="4838089"/>
            <a:ext cx="9170507" cy="1831271"/>
          </a:xfrm>
          <a:prstGeom prst="rect">
            <a:avLst/>
          </a:prstGeom>
          <a:noFill/>
        </p:spPr>
        <p:txBody>
          <a:bodyPr wrap="square" rtlCol="0">
            <a:spAutoFit/>
          </a:bodyPr>
          <a:lstStyle/>
          <a:p>
            <a:pPr marL="342900" lvl="0" indent="-342900">
              <a:spcAft>
                <a:spcPts val="600"/>
              </a:spcAft>
              <a:buFont typeface="Wingdings" panose="05000000000000000000" pitchFamily="2" charset="2"/>
              <a:buChar char="þ"/>
            </a:pPr>
            <a:r>
              <a:rPr lang="en-US" altLang="zh-TW" sz="2400" dirty="0">
                <a:solidFill>
                  <a:prstClr val="black"/>
                </a:solidFill>
                <a:latin typeface="標楷體" panose="03000509000000000000" pitchFamily="65" charset="-120"/>
                <a:ea typeface="標楷體" panose="03000509000000000000" pitchFamily="65" charset="-120"/>
              </a:rPr>
              <a:t>22.8KV</a:t>
            </a:r>
            <a:r>
              <a:rPr lang="zh-TW" altLang="en-US" sz="2400" dirty="0">
                <a:solidFill>
                  <a:prstClr val="black"/>
                </a:solidFill>
                <a:latin typeface="標楷體" panose="03000509000000000000" pitchFamily="65" charset="-120"/>
                <a:ea typeface="標楷體" panose="03000509000000000000" pitchFamily="65" charset="-120"/>
              </a:rPr>
              <a:t>建置台電備用臨時電力系統，以敷整體供電韌性</a:t>
            </a:r>
            <a:endParaRPr lang="en-US" altLang="zh-TW" sz="2400" dirty="0">
              <a:solidFill>
                <a:prstClr val="black"/>
              </a:solidFill>
              <a:latin typeface="標楷體" panose="03000509000000000000" pitchFamily="65" charset="-120"/>
              <a:ea typeface="標楷體" panose="03000509000000000000" pitchFamily="65" charset="-120"/>
            </a:endParaRPr>
          </a:p>
          <a:p>
            <a:pPr marL="342900" lvl="0" indent="-342900">
              <a:buFont typeface="Wingdings" panose="05000000000000000000" pitchFamily="2" charset="2"/>
              <a:buChar char="þ"/>
            </a:pPr>
            <a:r>
              <a:rPr lang="en-US" altLang="zh-TW" sz="2400" dirty="0">
                <a:solidFill>
                  <a:prstClr val="black"/>
                </a:solidFill>
                <a:latin typeface="標楷體" panose="03000509000000000000" pitchFamily="65" charset="-120"/>
                <a:ea typeface="標楷體" panose="03000509000000000000" pitchFamily="65" charset="-120"/>
              </a:rPr>
              <a:t>69KV GIS</a:t>
            </a:r>
            <a:r>
              <a:rPr lang="zh-TW" altLang="en-US" sz="2400" dirty="0">
                <a:solidFill>
                  <a:prstClr val="black"/>
                </a:solidFill>
                <a:latin typeface="標楷體" panose="03000509000000000000" pitchFamily="65" charset="-120"/>
                <a:ea typeface="標楷體" panose="03000509000000000000" pitchFamily="65" charset="-120"/>
              </a:rPr>
              <a:t>系統汰舊換新，以提升供電穩定度及可靠度</a:t>
            </a:r>
            <a:endParaRPr lang="en-US" altLang="zh-TW" sz="2400" dirty="0">
              <a:solidFill>
                <a:prstClr val="black"/>
              </a:solidFill>
              <a:latin typeface="標楷體" panose="03000509000000000000" pitchFamily="65" charset="-120"/>
              <a:ea typeface="標楷體" panose="03000509000000000000" pitchFamily="65" charset="-120"/>
            </a:endParaRPr>
          </a:p>
          <a:p>
            <a:pPr lvl="0"/>
            <a:endParaRPr lang="en-US" altLang="zh-TW" sz="2000" b="1" dirty="0">
              <a:solidFill>
                <a:srgbClr val="C00000"/>
              </a:solidFill>
              <a:latin typeface="Arial"/>
              <a:ea typeface="微软雅黑"/>
            </a:endParaRPr>
          </a:p>
          <a:p>
            <a:pPr marL="342900" lvl="0" indent="-342900">
              <a:buFont typeface="Arial" panose="020B0604020202020204" pitchFamily="34" charset="0"/>
              <a:buChar char="•"/>
            </a:pPr>
            <a:r>
              <a:rPr lang="zh-TW" altLang="en-US" dirty="0">
                <a:solidFill>
                  <a:srgbClr val="000000"/>
                </a:solidFill>
                <a:latin typeface="Arial"/>
                <a:ea typeface="微软雅黑"/>
              </a:rPr>
              <a:t>備用臨時電力系統已於</a:t>
            </a:r>
            <a:r>
              <a:rPr lang="en-US" altLang="zh-TW" dirty="0">
                <a:solidFill>
                  <a:srgbClr val="000000"/>
                </a:solidFill>
                <a:latin typeface="Arial"/>
                <a:ea typeface="微软雅黑"/>
              </a:rPr>
              <a:t>114</a:t>
            </a:r>
            <a:r>
              <a:rPr lang="zh-TW" altLang="en-US" dirty="0">
                <a:solidFill>
                  <a:srgbClr val="000000"/>
                </a:solidFill>
                <a:latin typeface="Arial"/>
                <a:ea typeface="微软雅黑"/>
              </a:rPr>
              <a:t>年</a:t>
            </a:r>
            <a:r>
              <a:rPr lang="en-US" altLang="zh-TW" dirty="0">
                <a:solidFill>
                  <a:srgbClr val="000000"/>
                </a:solidFill>
                <a:latin typeface="Arial"/>
                <a:ea typeface="微软雅黑"/>
              </a:rPr>
              <a:t>11</a:t>
            </a:r>
            <a:r>
              <a:rPr lang="zh-TW" altLang="en-US" dirty="0">
                <a:solidFill>
                  <a:srgbClr val="000000"/>
                </a:solidFill>
                <a:latin typeface="Arial"/>
                <a:ea typeface="微软雅黑"/>
              </a:rPr>
              <a:t>月</a:t>
            </a:r>
            <a:r>
              <a:rPr lang="en-US" altLang="zh-TW" dirty="0">
                <a:solidFill>
                  <a:srgbClr val="000000"/>
                </a:solidFill>
                <a:latin typeface="Arial"/>
                <a:ea typeface="微软雅黑"/>
              </a:rPr>
              <a:t>21</a:t>
            </a:r>
            <a:r>
              <a:rPr lang="zh-TW" altLang="en-US" dirty="0">
                <a:solidFill>
                  <a:srgbClr val="000000"/>
                </a:solidFill>
                <a:latin typeface="Arial"/>
                <a:ea typeface="微软雅黑"/>
              </a:rPr>
              <a:t>日竣工。</a:t>
            </a:r>
            <a:endParaRPr lang="en-US" altLang="zh-TW" dirty="0">
              <a:solidFill>
                <a:srgbClr val="000000"/>
              </a:solidFill>
              <a:latin typeface="Arial"/>
              <a:ea typeface="微软雅黑"/>
            </a:endParaRPr>
          </a:p>
          <a:p>
            <a:pPr marL="342900" lvl="0" indent="-342900">
              <a:buFont typeface="Arial" panose="020B0604020202020204" pitchFamily="34" charset="0"/>
              <a:buChar char="•"/>
            </a:pPr>
            <a:r>
              <a:rPr lang="en-US" altLang="zh-TW" dirty="0">
                <a:solidFill>
                  <a:srgbClr val="000000"/>
                </a:solidFill>
                <a:latin typeface="Arial"/>
                <a:ea typeface="微软雅黑"/>
              </a:rPr>
              <a:t>GIS</a:t>
            </a:r>
            <a:r>
              <a:rPr lang="zh-TW" altLang="en-US" dirty="0">
                <a:solidFill>
                  <a:srgbClr val="000000"/>
                </a:solidFill>
                <a:latin typeface="Arial"/>
                <a:ea typeface="微软雅黑"/>
              </a:rPr>
              <a:t>更新工程於</a:t>
            </a:r>
            <a:r>
              <a:rPr lang="en-US" altLang="zh-TW" dirty="0">
                <a:solidFill>
                  <a:srgbClr val="000000"/>
                </a:solidFill>
                <a:latin typeface="Arial"/>
                <a:ea typeface="微软雅黑"/>
              </a:rPr>
              <a:t>114</a:t>
            </a:r>
            <a:r>
              <a:rPr lang="zh-TW" altLang="en-US" dirty="0">
                <a:solidFill>
                  <a:srgbClr val="000000"/>
                </a:solidFill>
                <a:latin typeface="Arial"/>
                <a:ea typeface="微软雅黑"/>
              </a:rPr>
              <a:t>年</a:t>
            </a:r>
            <a:r>
              <a:rPr lang="en-US" altLang="zh-TW" dirty="0">
                <a:solidFill>
                  <a:srgbClr val="000000"/>
                </a:solidFill>
                <a:latin typeface="Arial"/>
                <a:ea typeface="微软雅黑"/>
              </a:rPr>
              <a:t>3</a:t>
            </a:r>
            <a:r>
              <a:rPr lang="zh-TW" altLang="en-US" dirty="0">
                <a:solidFill>
                  <a:srgbClr val="000000"/>
                </a:solidFill>
                <a:latin typeface="Arial"/>
                <a:ea typeface="微软雅黑"/>
              </a:rPr>
              <a:t>月</a:t>
            </a:r>
            <a:r>
              <a:rPr lang="en-US" altLang="zh-TW" dirty="0">
                <a:solidFill>
                  <a:srgbClr val="000000"/>
                </a:solidFill>
                <a:latin typeface="Arial"/>
                <a:ea typeface="微软雅黑"/>
              </a:rPr>
              <a:t>20</a:t>
            </a:r>
            <a:r>
              <a:rPr lang="zh-TW" altLang="en-US" dirty="0">
                <a:solidFill>
                  <a:srgbClr val="000000"/>
                </a:solidFill>
                <a:latin typeface="Arial"/>
                <a:ea typeface="微软雅黑"/>
              </a:rPr>
              <a:t>日開工，預定於</a:t>
            </a:r>
            <a:r>
              <a:rPr lang="en-US" altLang="zh-TW" dirty="0">
                <a:solidFill>
                  <a:srgbClr val="000000"/>
                </a:solidFill>
                <a:latin typeface="Arial"/>
                <a:ea typeface="微软雅黑"/>
              </a:rPr>
              <a:t>115</a:t>
            </a:r>
            <a:r>
              <a:rPr lang="zh-TW" altLang="en-US" dirty="0">
                <a:solidFill>
                  <a:srgbClr val="000000"/>
                </a:solidFill>
                <a:latin typeface="Arial"/>
                <a:ea typeface="微软雅黑"/>
              </a:rPr>
              <a:t>年</a:t>
            </a:r>
            <a:r>
              <a:rPr lang="en-US" altLang="zh-TW" dirty="0">
                <a:solidFill>
                  <a:srgbClr val="000000"/>
                </a:solidFill>
                <a:latin typeface="Arial"/>
                <a:ea typeface="微软雅黑"/>
              </a:rPr>
              <a:t>1</a:t>
            </a:r>
            <a:r>
              <a:rPr lang="zh-TW" altLang="en-US" dirty="0">
                <a:solidFill>
                  <a:srgbClr val="000000"/>
                </a:solidFill>
                <a:latin typeface="Arial"/>
                <a:ea typeface="微软雅黑"/>
              </a:rPr>
              <a:t>月</a:t>
            </a:r>
            <a:r>
              <a:rPr lang="en-US" altLang="zh-TW" dirty="0">
                <a:solidFill>
                  <a:srgbClr val="000000"/>
                </a:solidFill>
                <a:latin typeface="Arial"/>
                <a:ea typeface="微软雅黑"/>
              </a:rPr>
              <a:t>26</a:t>
            </a:r>
            <a:r>
              <a:rPr lang="zh-TW" altLang="en-US" dirty="0">
                <a:solidFill>
                  <a:srgbClr val="000000"/>
                </a:solidFill>
                <a:latin typeface="Arial"/>
                <a:ea typeface="微软雅黑"/>
              </a:rPr>
              <a:t>日至</a:t>
            </a:r>
            <a:r>
              <a:rPr lang="en-US" altLang="zh-TW" dirty="0">
                <a:solidFill>
                  <a:srgbClr val="000000"/>
                </a:solidFill>
                <a:latin typeface="Arial"/>
                <a:ea typeface="微软雅黑"/>
              </a:rPr>
              <a:t>2</a:t>
            </a:r>
            <a:r>
              <a:rPr lang="zh-TW" altLang="en-US" dirty="0">
                <a:solidFill>
                  <a:srgbClr val="000000"/>
                </a:solidFill>
                <a:latin typeface="Arial"/>
                <a:ea typeface="微软雅黑"/>
              </a:rPr>
              <a:t>月</a:t>
            </a:r>
            <a:r>
              <a:rPr lang="en-US" altLang="zh-TW" dirty="0">
                <a:solidFill>
                  <a:srgbClr val="000000"/>
                </a:solidFill>
                <a:latin typeface="Arial"/>
                <a:ea typeface="微软雅黑"/>
              </a:rPr>
              <a:t>6</a:t>
            </a:r>
            <a:r>
              <a:rPr lang="zh-TW" altLang="en-US" dirty="0">
                <a:solidFill>
                  <a:srgbClr val="000000"/>
                </a:solidFill>
                <a:latin typeface="Arial"/>
                <a:ea typeface="微软雅黑"/>
              </a:rPr>
              <a:t>日停電施作。</a:t>
            </a:r>
            <a:endParaRPr lang="zh-TW" altLang="en-US" sz="2400" dirty="0">
              <a:solidFill>
                <a:prstClr val="black"/>
              </a:solidFill>
              <a:latin typeface="標楷體" panose="03000509000000000000" pitchFamily="65" charset="-120"/>
              <a:ea typeface="標楷體" panose="03000509000000000000" pitchFamily="65" charset="-120"/>
            </a:endParaRPr>
          </a:p>
        </p:txBody>
      </p:sp>
      <p:pic>
        <p:nvPicPr>
          <p:cNvPr id="20" name="圖片 19">
            <a:extLst>
              <a:ext uri="{FF2B5EF4-FFF2-40B4-BE49-F238E27FC236}">
                <a16:creationId xmlns:a16="http://schemas.microsoft.com/office/drawing/2014/main" id="{14836A11-F5C2-487B-883D-961A0249E671}"/>
              </a:ext>
            </a:extLst>
          </p:cNvPr>
          <p:cNvPicPr>
            <a:picLocks noChangeAspect="1"/>
          </p:cNvPicPr>
          <p:nvPr/>
        </p:nvPicPr>
        <p:blipFill>
          <a:blip r:embed="rId6"/>
          <a:stretch>
            <a:fillRect/>
          </a:stretch>
        </p:blipFill>
        <p:spPr>
          <a:xfrm>
            <a:off x="3995936" y="1358270"/>
            <a:ext cx="5139934" cy="3150849"/>
          </a:xfrm>
          <a:prstGeom prst="rect">
            <a:avLst/>
          </a:prstGeom>
        </p:spPr>
      </p:pic>
      <p:pic>
        <p:nvPicPr>
          <p:cNvPr id="23" name="圖片 22">
            <a:extLst>
              <a:ext uri="{FF2B5EF4-FFF2-40B4-BE49-F238E27FC236}">
                <a16:creationId xmlns:a16="http://schemas.microsoft.com/office/drawing/2014/main" id="{FE669E5C-A14C-4E16-848C-3489197E370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496" y="1514146"/>
            <a:ext cx="3887999" cy="2916000"/>
          </a:xfrm>
          <a:prstGeom prst="rect">
            <a:avLst/>
          </a:prstGeom>
        </p:spPr>
      </p:pic>
      <p:sp>
        <p:nvSpPr>
          <p:cNvPr id="6" name="投影片編號版面配置區 5">
            <a:extLst>
              <a:ext uri="{FF2B5EF4-FFF2-40B4-BE49-F238E27FC236}">
                <a16:creationId xmlns:a16="http://schemas.microsoft.com/office/drawing/2014/main" id="{BC042DA6-73FD-96F5-0A4B-BBC2D542283C}"/>
              </a:ext>
            </a:extLst>
          </p:cNvPr>
          <p:cNvSpPr>
            <a:spLocks noGrp="1"/>
          </p:cNvSpPr>
          <p:nvPr>
            <p:ph type="sldNum" sz="quarter" idx="12"/>
          </p:nvPr>
        </p:nvSpPr>
        <p:spPr/>
        <p:txBody>
          <a:bodyPr/>
          <a:lstStyle/>
          <a:p>
            <a:fld id="{DBEDC8D0-E187-4214-AD4B-4EBE0301AF01}" type="slidenum">
              <a:rPr lang="zh-TW" altLang="en-US" smtClean="0"/>
              <a:pPr/>
              <a:t>22</a:t>
            </a:fld>
            <a:endParaRPr lang="zh-TW" altLang="en-US"/>
          </a:p>
        </p:txBody>
      </p:sp>
    </p:spTree>
    <p:extLst>
      <p:ext uri="{BB962C8B-B14F-4D97-AF65-F5344CB8AC3E}">
        <p14:creationId xmlns:p14="http://schemas.microsoft.com/office/powerpoint/2010/main" val="1044031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33373" y="-5072"/>
            <a:ext cx="9177373" cy="7100815"/>
          </a:xfrm>
          <a:prstGeom prst="rect">
            <a:avLst/>
          </a:prstGeom>
        </p:spPr>
      </p:pic>
      <p:sp>
        <p:nvSpPr>
          <p:cNvPr id="23" name="矩形 22"/>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pic>
        <p:nvPicPr>
          <p:cNvPr id="19" name="圖片 18"/>
          <p:cNvPicPr>
            <a:picLocks noChangeAspect="1"/>
          </p:cNvPicPr>
          <p:nvPr/>
        </p:nvPicPr>
        <p:blipFill rotWithShape="1">
          <a:blip r:embed="rId6" cstate="print">
            <a:extLst>
              <a:ext uri="{28A0092B-C50C-407E-A947-70E740481C1C}">
                <a14:useLocalDpi xmlns:a14="http://schemas.microsoft.com/office/drawing/2010/main" val="0"/>
              </a:ext>
            </a:extLst>
          </a:blip>
          <a:srcRect l="12456"/>
          <a:stretch/>
        </p:blipFill>
        <p:spPr>
          <a:xfrm>
            <a:off x="0" y="4541158"/>
            <a:ext cx="2891998" cy="2005897"/>
          </a:xfrm>
          <a:prstGeom prst="rect">
            <a:avLst/>
          </a:prstGeom>
        </p:spPr>
      </p:pic>
      <p:pic>
        <p:nvPicPr>
          <p:cNvPr id="20" name="圖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6431874" y="1624030"/>
            <a:ext cx="2909583" cy="2528144"/>
          </a:xfrm>
          <a:prstGeom prst="rect">
            <a:avLst/>
          </a:prstGeom>
        </p:spPr>
      </p:pic>
      <p:sp>
        <p:nvSpPr>
          <p:cNvPr id="25" name="文字方塊 24"/>
          <p:cNvSpPr txBox="1"/>
          <p:nvPr/>
        </p:nvSpPr>
        <p:spPr>
          <a:xfrm>
            <a:off x="79790" y="1460458"/>
            <a:ext cx="5820110" cy="1938992"/>
          </a:xfrm>
          <a:prstGeom prst="rect">
            <a:avLst/>
          </a:prstGeom>
          <a:noFill/>
        </p:spPr>
        <p:txBody>
          <a:bodyPr wrap="square" rtlCol="0">
            <a:spAutoFit/>
          </a:bodyPr>
          <a:lstStyle/>
          <a:p>
            <a:r>
              <a:rPr lang="en-US" altLang="zh-TW" sz="2000" b="1" kern="100" dirty="0">
                <a:latin typeface="微軟正黑體" panose="020B0604030504040204" pitchFamily="34" charset="-120"/>
                <a:ea typeface="微軟正黑體" panose="020B0604030504040204" pitchFamily="34" charset="-120"/>
              </a:rPr>
              <a:t>LED</a:t>
            </a:r>
            <a:r>
              <a:rPr lang="zh-TW" altLang="en-US" sz="2000" b="1" kern="100" dirty="0">
                <a:latin typeface="微軟正黑體" panose="020B0604030504040204" pitchFamily="34" charset="-120"/>
                <a:ea typeface="微軟正黑體" panose="020B0604030504040204" pitchFamily="34" charset="-120"/>
              </a:rPr>
              <a:t>燈具汰換</a:t>
            </a:r>
            <a:endParaRPr lang="en-US" altLang="zh-TW" sz="2000" b="1" kern="100" dirty="0">
              <a:latin typeface="微軟正黑體" panose="020B0604030504040204" pitchFamily="34" charset="-120"/>
              <a:ea typeface="微軟正黑體" panose="020B0604030504040204" pitchFamily="34" charset="-120"/>
            </a:endParaRPr>
          </a:p>
          <a:p>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endParaRPr>
          </a:p>
          <a:p>
            <a:r>
              <a:rPr lang="en-US" altLang="zh-TW" sz="24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112</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年起，計畫性將校園路燈汰換為</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LED</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燈具，</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114</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年至今共更換</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407</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盞。</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a:p>
            <a:r>
              <a:rPr lang="en-US" altLang="zh-TW" sz="24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新建及整修工程皆汰換為</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LED</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燈具。</a:t>
            </a:r>
            <a:endParaRPr lang="en-US" altLang="zh-TW" sz="24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6" name="文字方塊 25">
            <a:extLst>
              <a:ext uri="{FF2B5EF4-FFF2-40B4-BE49-F238E27FC236}">
                <a16:creationId xmlns:a16="http://schemas.microsoft.com/office/drawing/2014/main" id="{29F700FE-285F-740F-F8AD-4346DFBB0309}"/>
              </a:ext>
            </a:extLst>
          </p:cNvPr>
          <p:cNvSpPr txBox="1"/>
          <p:nvPr/>
        </p:nvSpPr>
        <p:spPr>
          <a:xfrm>
            <a:off x="2946026" y="5059184"/>
            <a:ext cx="6197973" cy="830997"/>
          </a:xfrm>
          <a:prstGeom prst="rect">
            <a:avLst/>
          </a:prstGeom>
          <a:noFill/>
        </p:spPr>
        <p:txBody>
          <a:bodyPr wrap="square" rtlCol="0">
            <a:spAutoFit/>
          </a:bodyPr>
          <a:lstStyle/>
          <a:p>
            <a:r>
              <a:rPr lang="en-US" altLang="zh-TW" sz="24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公共空間及</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教學單位</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照明，</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114</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年至今共更換</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1,076</a:t>
            </a:r>
            <a:r>
              <a:rPr lang="zh-TW" altLang="en-US" sz="2400" dirty="0">
                <a:latin typeface="Trade Gothic Next HvyCd" panose="020B0906040303020004" pitchFamily="34" charset="0"/>
                <a:ea typeface="標楷體" panose="03000509000000000000" pitchFamily="65" charset="-120"/>
                <a:cs typeface="Times New Roman" panose="02020603050405020304" pitchFamily="18" charset="0"/>
              </a:rPr>
              <a:t>盞</a:t>
            </a:r>
            <a:r>
              <a:rPr lang="zh-TW" altLang="en-US" sz="24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2400" dirty="0">
                <a:latin typeface="Times New Roman" panose="02020603050405020304" pitchFamily="18" charset="0"/>
                <a:ea typeface="標楷體" panose="03000509000000000000" pitchFamily="65" charset="-120"/>
                <a:cs typeface="Times New Roman" panose="02020603050405020304" pitchFamily="18" charset="0"/>
              </a:rPr>
              <a:t> </a:t>
            </a:r>
          </a:p>
        </p:txBody>
      </p:sp>
      <p:sp>
        <p:nvSpPr>
          <p:cNvPr id="6" name="投影片編號版面配置區 5">
            <a:extLst>
              <a:ext uri="{FF2B5EF4-FFF2-40B4-BE49-F238E27FC236}">
                <a16:creationId xmlns:a16="http://schemas.microsoft.com/office/drawing/2014/main" id="{EAFC4543-355F-7EA3-6450-DEA284982D35}"/>
              </a:ext>
            </a:extLst>
          </p:cNvPr>
          <p:cNvSpPr>
            <a:spLocks noGrp="1"/>
          </p:cNvSpPr>
          <p:nvPr>
            <p:ph type="sldNum" sz="quarter" idx="12"/>
          </p:nvPr>
        </p:nvSpPr>
        <p:spPr/>
        <p:txBody>
          <a:bodyPr/>
          <a:lstStyle/>
          <a:p>
            <a:fld id="{DBEDC8D0-E187-4214-AD4B-4EBE0301AF01}" type="slidenum">
              <a:rPr lang="zh-TW" altLang="en-US" smtClean="0"/>
              <a:pPr/>
              <a:t>23</a:t>
            </a:fld>
            <a:endParaRPr lang="zh-TW" altLang="en-US"/>
          </a:p>
        </p:txBody>
      </p:sp>
    </p:spTree>
    <p:extLst>
      <p:ext uri="{BB962C8B-B14F-4D97-AF65-F5344CB8AC3E}">
        <p14:creationId xmlns:p14="http://schemas.microsoft.com/office/powerpoint/2010/main" val="3790674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33373" y="-5072"/>
            <a:ext cx="9177373" cy="7100815"/>
          </a:xfrm>
          <a:prstGeom prst="rect">
            <a:avLst/>
          </a:prstGeom>
        </p:spPr>
      </p:pic>
      <p:sp>
        <p:nvSpPr>
          <p:cNvPr id="23" name="矩形 22"/>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24" name="投影片編號版面配置區 3">
            <a:extLst>
              <a:ext uri="{FF2B5EF4-FFF2-40B4-BE49-F238E27FC236}">
                <a16:creationId xmlns:a16="http://schemas.microsoft.com/office/drawing/2014/main" id="{ED400309-E519-4361-818C-666075FED101}"/>
              </a:ext>
            </a:extLst>
          </p:cNvPr>
          <p:cNvSpPr txBox="1">
            <a:spLocks/>
          </p:cNvSpPr>
          <p:nvPr/>
        </p:nvSpPr>
        <p:spPr>
          <a:xfrm>
            <a:off x="6553200" y="6356350"/>
            <a:ext cx="21336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BEDC8D0-E187-4214-AD4B-4EBE0301AF01}" type="slidenum">
              <a:rPr lang="zh-TW" altLang="en-US" smtClean="0"/>
              <a:pPr/>
              <a:t>24</a:t>
            </a:fld>
            <a:endParaRPr lang="zh-TW" altLang="en-US"/>
          </a:p>
        </p:txBody>
      </p:sp>
      <p:sp>
        <p:nvSpPr>
          <p:cNvPr id="25" name="文字方塊 24">
            <a:extLst>
              <a:ext uri="{FF2B5EF4-FFF2-40B4-BE49-F238E27FC236}">
                <a16:creationId xmlns:a16="http://schemas.microsoft.com/office/drawing/2014/main" id="{2F0F9FAE-54AE-46AF-B378-C826B55B4260}"/>
              </a:ext>
            </a:extLst>
          </p:cNvPr>
          <p:cNvSpPr txBox="1"/>
          <p:nvPr/>
        </p:nvSpPr>
        <p:spPr>
          <a:xfrm>
            <a:off x="106598" y="1415673"/>
            <a:ext cx="8930804" cy="1200329"/>
          </a:xfrm>
          <a:prstGeom prst="rect">
            <a:avLst/>
          </a:prstGeom>
          <a:noFill/>
        </p:spPr>
        <p:txBody>
          <a:bodyPr wrap="square" rtlCol="0">
            <a:spAutoFit/>
          </a:bodyPr>
          <a:lstStyle/>
          <a:p>
            <a:pPr marL="342900" indent="-342900">
              <a:buFont typeface="Wingdings" panose="05000000000000000000" pitchFamily="2" charset="2"/>
              <a:buChar char="l"/>
            </a:pPr>
            <a:r>
              <a:rPr lang="en-US" altLang="zh-TW" sz="2400" b="1" dirty="0">
                <a:latin typeface="標楷體" panose="03000509000000000000" pitchFamily="65" charset="-120"/>
                <a:ea typeface="標楷體" panose="03000509000000000000" pitchFamily="65" charset="-120"/>
              </a:rPr>
              <a:t>114</a:t>
            </a:r>
            <a:r>
              <a:rPr lang="zh-TW" altLang="en-US" sz="2400" b="1" dirty="0">
                <a:latin typeface="標楷體" panose="03000509000000000000" pitchFamily="65" charset="-120"/>
                <a:ea typeface="標楷體" panose="03000509000000000000" pitchFamily="65" charset="-120"/>
              </a:rPr>
              <a:t>年</a:t>
            </a:r>
            <a:r>
              <a:rPr lang="en-US" altLang="zh-TW" sz="2400" b="1" dirty="0">
                <a:latin typeface="標楷體" panose="03000509000000000000" pitchFamily="65" charset="-120"/>
                <a:ea typeface="標楷體" panose="03000509000000000000" pitchFamily="65" charset="-120"/>
              </a:rPr>
              <a:t>4</a:t>
            </a:r>
            <a:r>
              <a:rPr lang="zh-TW" altLang="en-US" sz="2400" b="1" dirty="0">
                <a:latin typeface="標楷體" panose="03000509000000000000" pitchFamily="65" charset="-120"/>
                <a:ea typeface="標楷體" panose="03000509000000000000" pitchFamily="65" charset="-120"/>
              </a:rPr>
              <a:t>月</a:t>
            </a:r>
            <a:r>
              <a:rPr lang="en-US" altLang="zh-TW" sz="2400" b="1" dirty="0">
                <a:latin typeface="標楷體" panose="03000509000000000000" pitchFamily="65" charset="-120"/>
                <a:ea typeface="標楷體" panose="03000509000000000000" pitchFamily="65" charset="-120"/>
              </a:rPr>
              <a:t>10</a:t>
            </a:r>
            <a:r>
              <a:rPr lang="zh-TW" altLang="en-US" sz="2400" b="1" dirty="0">
                <a:latin typeface="標楷體" panose="03000509000000000000" pitchFamily="65" charset="-120"/>
                <a:ea typeface="標楷體" panose="03000509000000000000" pitchFamily="65" charset="-120"/>
              </a:rPr>
              <a:t>日於雲平大樓實施奇數樓層飲水機關閉冰水措施，另於</a:t>
            </a:r>
            <a:r>
              <a:rPr lang="en-US" altLang="zh-TW" sz="2400" b="1" dirty="0">
                <a:latin typeface="標楷體" panose="03000509000000000000" pitchFamily="65" charset="-120"/>
                <a:ea typeface="標楷體" panose="03000509000000000000" pitchFamily="65" charset="-120"/>
              </a:rPr>
              <a:t>114</a:t>
            </a:r>
            <a:r>
              <a:rPr lang="zh-TW" altLang="en-US" sz="2400" b="1" dirty="0">
                <a:latin typeface="標楷體" panose="03000509000000000000" pitchFamily="65" charset="-120"/>
                <a:ea typeface="標楷體" panose="03000509000000000000" pitchFamily="65" charset="-120"/>
              </a:rPr>
              <a:t>年</a:t>
            </a:r>
            <a:r>
              <a:rPr lang="en-US" altLang="zh-TW" sz="2400" b="1" dirty="0">
                <a:latin typeface="標楷體" panose="03000509000000000000" pitchFamily="65" charset="-120"/>
                <a:ea typeface="標楷體" panose="03000509000000000000" pitchFamily="65" charset="-120"/>
              </a:rPr>
              <a:t>4</a:t>
            </a:r>
            <a:r>
              <a:rPr lang="zh-TW" altLang="en-US" sz="2400" b="1" dirty="0">
                <a:latin typeface="標楷體" panose="03000509000000000000" pitchFamily="65" charset="-120"/>
                <a:ea typeface="標楷體" panose="03000509000000000000" pitchFamily="65" charset="-120"/>
              </a:rPr>
              <a:t>月</a:t>
            </a:r>
            <a:r>
              <a:rPr lang="en-US" altLang="zh-TW" sz="2400" b="1" dirty="0">
                <a:latin typeface="標楷體" panose="03000509000000000000" pitchFamily="65" charset="-120"/>
                <a:ea typeface="標楷體" panose="03000509000000000000" pitchFamily="65" charset="-120"/>
              </a:rPr>
              <a:t>16</a:t>
            </a:r>
            <a:r>
              <a:rPr lang="zh-TW" altLang="en-US" sz="2400" b="1" dirty="0">
                <a:latin typeface="標楷體" panose="03000509000000000000" pitchFamily="65" charset="-120"/>
                <a:ea typeface="標楷體" panose="03000509000000000000" pitchFamily="65" charset="-120"/>
              </a:rPr>
              <a:t>日函知全校各單位自行評估關閉冰水模式</a:t>
            </a:r>
            <a:r>
              <a:rPr lang="en-US" altLang="zh-TW" sz="2400" b="1" dirty="0">
                <a:latin typeface="標楷體" panose="03000509000000000000" pitchFamily="65" charset="-120"/>
                <a:ea typeface="標楷體" panose="03000509000000000000" pitchFamily="65" charset="-120"/>
              </a:rPr>
              <a:t>(</a:t>
            </a:r>
            <a:r>
              <a:rPr lang="zh-TW" altLang="en-US" sz="2400" b="1" dirty="0">
                <a:latin typeface="標楷體" panose="03000509000000000000" pitchFamily="65" charset="-120"/>
                <a:ea typeface="標楷體" panose="03000509000000000000" pitchFamily="65" charset="-120"/>
              </a:rPr>
              <a:t>文號：</a:t>
            </a:r>
            <a:r>
              <a:rPr lang="en-US" altLang="zh-TW" sz="2400" b="1" dirty="0">
                <a:latin typeface="標楷體" panose="03000509000000000000" pitchFamily="65" charset="-120"/>
                <a:ea typeface="標楷體" panose="03000509000000000000" pitchFamily="65" charset="-120"/>
              </a:rPr>
              <a:t>1140401236)</a:t>
            </a:r>
          </a:p>
        </p:txBody>
      </p:sp>
      <p:pic>
        <p:nvPicPr>
          <p:cNvPr id="26" name="圖片 25">
            <a:extLst>
              <a:ext uri="{FF2B5EF4-FFF2-40B4-BE49-F238E27FC236}">
                <a16:creationId xmlns:a16="http://schemas.microsoft.com/office/drawing/2014/main" id="{832D01E4-AF18-4B85-9011-295366704E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42770" y="2531799"/>
            <a:ext cx="3994632" cy="3838199"/>
          </a:xfrm>
          <a:prstGeom prst="rect">
            <a:avLst/>
          </a:prstGeom>
        </p:spPr>
      </p:pic>
      <p:pic>
        <p:nvPicPr>
          <p:cNvPr id="27" name="圖片 26">
            <a:extLst>
              <a:ext uri="{FF2B5EF4-FFF2-40B4-BE49-F238E27FC236}">
                <a16:creationId xmlns:a16="http://schemas.microsoft.com/office/drawing/2014/main" id="{39A47B89-C62F-418F-B8C7-F3736D6EB9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597" y="2780928"/>
            <a:ext cx="4787623" cy="2304256"/>
          </a:xfrm>
          <a:prstGeom prst="rect">
            <a:avLst/>
          </a:prstGeom>
        </p:spPr>
      </p:pic>
      <p:sp>
        <p:nvSpPr>
          <p:cNvPr id="6" name="投影片編號版面配置區 5">
            <a:extLst>
              <a:ext uri="{FF2B5EF4-FFF2-40B4-BE49-F238E27FC236}">
                <a16:creationId xmlns:a16="http://schemas.microsoft.com/office/drawing/2014/main" id="{2DA14926-F5DA-83F9-147B-0BD33068711F}"/>
              </a:ext>
            </a:extLst>
          </p:cNvPr>
          <p:cNvSpPr>
            <a:spLocks noGrp="1"/>
          </p:cNvSpPr>
          <p:nvPr>
            <p:ph type="sldNum" sz="quarter" idx="12"/>
          </p:nvPr>
        </p:nvSpPr>
        <p:spPr/>
        <p:txBody>
          <a:bodyPr/>
          <a:lstStyle/>
          <a:p>
            <a:fld id="{DBEDC8D0-E187-4214-AD4B-4EBE0301AF01}" type="slidenum">
              <a:rPr lang="zh-TW" altLang="en-US" smtClean="0"/>
              <a:pPr/>
              <a:t>24</a:t>
            </a:fld>
            <a:endParaRPr lang="zh-TW" altLang="en-US"/>
          </a:p>
        </p:txBody>
      </p:sp>
    </p:spTree>
    <p:extLst>
      <p:ext uri="{BB962C8B-B14F-4D97-AF65-F5344CB8AC3E}">
        <p14:creationId xmlns:p14="http://schemas.microsoft.com/office/powerpoint/2010/main" val="987816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33373" y="-5072"/>
            <a:ext cx="9177373" cy="7100815"/>
          </a:xfrm>
          <a:prstGeom prst="rect">
            <a:avLst/>
          </a:prstGeom>
        </p:spPr>
      </p:pic>
      <p:sp>
        <p:nvSpPr>
          <p:cNvPr id="23" name="矩形 22"/>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24" name="投影片編號版面配置區 3">
            <a:extLst>
              <a:ext uri="{FF2B5EF4-FFF2-40B4-BE49-F238E27FC236}">
                <a16:creationId xmlns:a16="http://schemas.microsoft.com/office/drawing/2014/main" id="{ED400309-E519-4361-818C-666075FED101}"/>
              </a:ext>
            </a:extLst>
          </p:cNvPr>
          <p:cNvSpPr txBox="1">
            <a:spLocks/>
          </p:cNvSpPr>
          <p:nvPr/>
        </p:nvSpPr>
        <p:spPr>
          <a:xfrm>
            <a:off x="6553200" y="6356350"/>
            <a:ext cx="21336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BEDC8D0-E187-4214-AD4B-4EBE0301AF01}" type="slidenum">
              <a:rPr lang="zh-TW" altLang="en-US" smtClean="0"/>
              <a:pPr/>
              <a:t>25</a:t>
            </a:fld>
            <a:endParaRPr lang="zh-TW" altLang="en-US"/>
          </a:p>
        </p:txBody>
      </p:sp>
      <p:sp>
        <p:nvSpPr>
          <p:cNvPr id="30" name="文字方塊 29">
            <a:extLst>
              <a:ext uri="{FF2B5EF4-FFF2-40B4-BE49-F238E27FC236}">
                <a16:creationId xmlns:a16="http://schemas.microsoft.com/office/drawing/2014/main" id="{DCFDA172-96B8-45DA-B3F7-CF0004720F74}"/>
              </a:ext>
            </a:extLst>
          </p:cNvPr>
          <p:cNvSpPr txBox="1"/>
          <p:nvPr/>
        </p:nvSpPr>
        <p:spPr>
          <a:xfrm>
            <a:off x="106598" y="1415673"/>
            <a:ext cx="8930804" cy="2677656"/>
          </a:xfrm>
          <a:prstGeom prst="rect">
            <a:avLst/>
          </a:prstGeom>
          <a:noFill/>
        </p:spPr>
        <p:txBody>
          <a:bodyPr wrap="square" rtlCol="0">
            <a:spAutoFit/>
          </a:bodyPr>
          <a:lstStyle/>
          <a:p>
            <a:pPr marL="342900" indent="-342900">
              <a:buFont typeface="Wingdings" panose="05000000000000000000" pitchFamily="2" charset="2"/>
              <a:buChar char="l"/>
            </a:pPr>
            <a:r>
              <a:rPr lang="zh-TW" altLang="en-US" sz="2400" b="1" dirty="0">
                <a:latin typeface="標楷體" panose="03000509000000000000" pitchFamily="65" charset="-120"/>
                <a:ea typeface="標楷體" panose="03000509000000000000" pitchFamily="65" charset="-120"/>
              </a:rPr>
              <a:t>為鼓勵校內行政、教學單位汰換老舊冷氣為節能冷氣，本校</a:t>
            </a:r>
            <a:r>
              <a:rPr lang="en-US" altLang="zh-TW" sz="2400" b="1" dirty="0">
                <a:latin typeface="標楷體" panose="03000509000000000000" pitchFamily="65" charset="-120"/>
                <a:ea typeface="標楷體" panose="03000509000000000000" pitchFamily="65" charset="-120"/>
              </a:rPr>
              <a:t>114</a:t>
            </a:r>
            <a:r>
              <a:rPr lang="zh-TW" altLang="en-US" sz="2400" b="1" dirty="0">
                <a:latin typeface="標楷體" panose="03000509000000000000" pitchFamily="65" charset="-120"/>
                <a:ea typeface="標楷體" panose="03000509000000000000" pitchFamily="65" charset="-120"/>
              </a:rPr>
              <a:t>年預計執行空調汰換補助案，符合舊冷氣使用年限</a:t>
            </a:r>
            <a:r>
              <a:rPr lang="en-US" altLang="zh-TW" sz="2400" b="1" dirty="0">
                <a:latin typeface="標楷體" panose="03000509000000000000" pitchFamily="65" charset="-120"/>
                <a:ea typeface="標楷體" panose="03000509000000000000" pitchFamily="65" charset="-120"/>
              </a:rPr>
              <a:t>12</a:t>
            </a:r>
            <a:r>
              <a:rPr lang="zh-TW" altLang="en-US" sz="2400" b="1" dirty="0">
                <a:latin typeface="標楷體" panose="03000509000000000000" pitchFamily="65" charset="-120"/>
                <a:ea typeface="標楷體" panose="03000509000000000000" pitchFamily="65" charset="-120"/>
              </a:rPr>
              <a:t>年</a:t>
            </a:r>
            <a:r>
              <a:rPr lang="en-US" altLang="zh-TW" sz="2400" b="1" dirty="0">
                <a:latin typeface="標楷體" panose="03000509000000000000" pitchFamily="65" charset="-120"/>
                <a:ea typeface="標楷體" panose="03000509000000000000" pitchFamily="65" charset="-120"/>
              </a:rPr>
              <a:t>(</a:t>
            </a:r>
            <a:r>
              <a:rPr lang="zh-TW" altLang="en-US" sz="2400" b="1" dirty="0">
                <a:latin typeface="標楷體" panose="03000509000000000000" pitchFamily="65" charset="-120"/>
                <a:ea typeface="標楷體" panose="03000509000000000000" pitchFamily="65" charset="-120"/>
              </a:rPr>
              <a:t>含</a:t>
            </a:r>
            <a:r>
              <a:rPr lang="en-US" altLang="zh-TW" sz="2400" b="1" dirty="0">
                <a:latin typeface="標楷體" panose="03000509000000000000" pitchFamily="65" charset="-120"/>
                <a:ea typeface="標楷體" panose="03000509000000000000" pitchFamily="65" charset="-120"/>
              </a:rPr>
              <a:t>)</a:t>
            </a:r>
            <a:r>
              <a:rPr lang="zh-TW" altLang="en-US" sz="2400" b="1" dirty="0">
                <a:latin typeface="標楷體" panose="03000509000000000000" pitchFamily="65" charset="-120"/>
                <a:ea typeface="標楷體" panose="03000509000000000000" pitchFamily="65" charset="-120"/>
              </a:rPr>
              <a:t>以上、冷氣為校內財產，具有財產編碼、新購冷氣室外機需為能源效率</a:t>
            </a:r>
            <a:r>
              <a:rPr lang="en-US" altLang="zh-TW" sz="2400" b="1" dirty="0">
                <a:latin typeface="標楷體" panose="03000509000000000000" pitchFamily="65" charset="-120"/>
                <a:ea typeface="標楷體" panose="03000509000000000000" pitchFamily="65" charset="-120"/>
              </a:rPr>
              <a:t>1</a:t>
            </a:r>
            <a:r>
              <a:rPr lang="zh-TW" altLang="en-US" sz="2400" b="1" dirty="0">
                <a:latin typeface="標楷體" panose="03000509000000000000" pitchFamily="65" charset="-120"/>
                <a:ea typeface="標楷體" panose="03000509000000000000" pitchFamily="65" charset="-120"/>
              </a:rPr>
              <a:t>級之機種，提出佐證資料即可申請；補助金額為汰換舊機之額定冷氣能力每瓩</a:t>
            </a:r>
            <a:r>
              <a:rPr lang="en-US" altLang="zh-TW" sz="2400" b="1" dirty="0">
                <a:latin typeface="標楷體" panose="03000509000000000000" pitchFamily="65" charset="-120"/>
                <a:ea typeface="標楷體" panose="03000509000000000000" pitchFamily="65" charset="-120"/>
              </a:rPr>
              <a:t>(kW)</a:t>
            </a:r>
            <a:r>
              <a:rPr lang="zh-TW" altLang="en-US" sz="2400" b="1" dirty="0">
                <a:latin typeface="標楷體" panose="03000509000000000000" pitchFamily="65" charset="-120"/>
                <a:ea typeface="標楷體" panose="03000509000000000000" pitchFamily="65" charset="-120"/>
              </a:rPr>
              <a:t>補助新臺幣</a:t>
            </a:r>
            <a:r>
              <a:rPr lang="en-US" altLang="zh-TW" sz="2400" b="1" dirty="0">
                <a:latin typeface="標楷體" panose="03000509000000000000" pitchFamily="65" charset="-120"/>
                <a:ea typeface="標楷體" panose="03000509000000000000" pitchFamily="65" charset="-120"/>
              </a:rPr>
              <a:t>2,500</a:t>
            </a:r>
            <a:r>
              <a:rPr lang="zh-TW" altLang="en-US" sz="2400" b="1" dirty="0">
                <a:latin typeface="標楷體" panose="03000509000000000000" pitchFamily="65" charset="-120"/>
                <a:ea typeface="標楷體" panose="03000509000000000000" pitchFamily="65" charset="-120"/>
              </a:rPr>
              <a:t>元，每臺以</a:t>
            </a:r>
            <a:r>
              <a:rPr lang="en-US" altLang="zh-TW" sz="2400" b="1" dirty="0">
                <a:latin typeface="標楷體" panose="03000509000000000000" pitchFamily="65" charset="-120"/>
                <a:ea typeface="標楷體" panose="03000509000000000000" pitchFamily="65" charset="-120"/>
              </a:rPr>
              <a:t>8,000</a:t>
            </a:r>
            <a:r>
              <a:rPr lang="zh-TW" altLang="en-US" sz="2400" b="1" dirty="0">
                <a:latin typeface="標楷體" panose="03000509000000000000" pitchFamily="65" charset="-120"/>
                <a:ea typeface="標楷體" panose="03000509000000000000" pitchFamily="65" charset="-120"/>
              </a:rPr>
              <a:t>元為補助上限，全部補助金額以</a:t>
            </a:r>
            <a:r>
              <a:rPr lang="en-US" altLang="zh-TW" sz="2400" b="1" dirty="0">
                <a:latin typeface="標楷體" panose="03000509000000000000" pitchFamily="65" charset="-120"/>
                <a:ea typeface="標楷體" panose="03000509000000000000" pitchFamily="65" charset="-120"/>
              </a:rPr>
              <a:t>800</a:t>
            </a:r>
            <a:r>
              <a:rPr lang="zh-TW" altLang="en-US" sz="2400" b="1" dirty="0">
                <a:latin typeface="標楷體" panose="03000509000000000000" pitchFamily="65" charset="-120"/>
                <a:ea typeface="標楷體" panose="03000509000000000000" pitchFamily="65" charset="-120"/>
              </a:rPr>
              <a:t>萬為限。</a:t>
            </a:r>
          </a:p>
          <a:p>
            <a:pPr marL="342900" indent="-342900">
              <a:buFont typeface="Wingdings" panose="05000000000000000000" pitchFamily="2" charset="2"/>
              <a:buChar char="l"/>
            </a:pPr>
            <a:endParaRPr lang="zh-TW" altLang="en-US" sz="2400" b="1" dirty="0">
              <a:latin typeface="標楷體" panose="03000509000000000000" pitchFamily="65" charset="-120"/>
              <a:ea typeface="標楷體" panose="03000509000000000000" pitchFamily="65" charset="-120"/>
            </a:endParaRPr>
          </a:p>
        </p:txBody>
      </p:sp>
      <p:pic>
        <p:nvPicPr>
          <p:cNvPr id="7" name="圖片 6">
            <a:extLst>
              <a:ext uri="{FF2B5EF4-FFF2-40B4-BE49-F238E27FC236}">
                <a16:creationId xmlns:a16="http://schemas.microsoft.com/office/drawing/2014/main" id="{5764C0BB-2A16-420F-9A45-29D61766F7BE}"/>
              </a:ext>
            </a:extLst>
          </p:cNvPr>
          <p:cNvPicPr>
            <a:picLocks noChangeAspect="1"/>
          </p:cNvPicPr>
          <p:nvPr/>
        </p:nvPicPr>
        <p:blipFill>
          <a:blip r:embed="rId6"/>
          <a:stretch>
            <a:fillRect/>
          </a:stretch>
        </p:blipFill>
        <p:spPr>
          <a:xfrm>
            <a:off x="118590" y="4521617"/>
            <a:ext cx="8930804" cy="1931719"/>
          </a:xfrm>
          <a:prstGeom prst="rect">
            <a:avLst/>
          </a:prstGeom>
        </p:spPr>
      </p:pic>
      <p:pic>
        <p:nvPicPr>
          <p:cNvPr id="9" name="圖片 8">
            <a:extLst>
              <a:ext uri="{FF2B5EF4-FFF2-40B4-BE49-F238E27FC236}">
                <a16:creationId xmlns:a16="http://schemas.microsoft.com/office/drawing/2014/main" id="{3BD4B81C-4D92-4BB8-A8BA-B56BADC783AC}"/>
              </a:ext>
            </a:extLst>
          </p:cNvPr>
          <p:cNvPicPr>
            <a:picLocks noChangeAspect="1"/>
          </p:cNvPicPr>
          <p:nvPr/>
        </p:nvPicPr>
        <p:blipFill>
          <a:blip r:embed="rId7"/>
          <a:stretch>
            <a:fillRect/>
          </a:stretch>
        </p:blipFill>
        <p:spPr>
          <a:xfrm>
            <a:off x="118590" y="3705949"/>
            <a:ext cx="8930804" cy="637735"/>
          </a:xfrm>
          <a:prstGeom prst="rect">
            <a:avLst/>
          </a:prstGeom>
        </p:spPr>
      </p:pic>
      <p:sp>
        <p:nvSpPr>
          <p:cNvPr id="6" name="投影片編號版面配置區 5">
            <a:extLst>
              <a:ext uri="{FF2B5EF4-FFF2-40B4-BE49-F238E27FC236}">
                <a16:creationId xmlns:a16="http://schemas.microsoft.com/office/drawing/2014/main" id="{2EFDB029-A4EA-C13B-FA76-F454AA4D03DC}"/>
              </a:ext>
            </a:extLst>
          </p:cNvPr>
          <p:cNvSpPr>
            <a:spLocks noGrp="1"/>
          </p:cNvSpPr>
          <p:nvPr>
            <p:ph type="sldNum" sz="quarter" idx="12"/>
          </p:nvPr>
        </p:nvSpPr>
        <p:spPr/>
        <p:txBody>
          <a:bodyPr/>
          <a:lstStyle/>
          <a:p>
            <a:fld id="{DBEDC8D0-E187-4214-AD4B-4EBE0301AF01}" type="slidenum">
              <a:rPr lang="zh-TW" altLang="en-US" smtClean="0"/>
              <a:pPr/>
              <a:t>25</a:t>
            </a:fld>
            <a:endParaRPr lang="zh-TW" altLang="en-US"/>
          </a:p>
        </p:txBody>
      </p:sp>
    </p:spTree>
    <p:extLst>
      <p:ext uri="{BB962C8B-B14F-4D97-AF65-F5344CB8AC3E}">
        <p14:creationId xmlns:p14="http://schemas.microsoft.com/office/powerpoint/2010/main" val="2602652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0" y="0"/>
            <a:ext cx="9177373" cy="7100815"/>
          </a:xfrm>
          <a:prstGeom prst="rect">
            <a:avLst/>
          </a:prstGeom>
        </p:spPr>
      </p:pic>
      <p:sp>
        <p:nvSpPr>
          <p:cNvPr id="9" name="矩形 8"/>
          <p:cNvSpPr/>
          <p:nvPr/>
        </p:nvSpPr>
        <p:spPr>
          <a:xfrm>
            <a:off x="0" y="1742114"/>
            <a:ext cx="9427426" cy="2554545"/>
          </a:xfrm>
          <a:prstGeom prst="rect">
            <a:avLst/>
          </a:prstGeom>
        </p:spPr>
        <p:txBody>
          <a:bodyPr wrap="square">
            <a:spAutoFit/>
          </a:bodyPr>
          <a:lstStyle/>
          <a:p>
            <a:pPr>
              <a:lnSpc>
                <a:spcPts val="2600"/>
              </a:lnSpc>
            </a:pPr>
            <a:r>
              <a:rPr lang="en-US" altLang="zh-TW" sz="2400" kern="100" dirty="0">
                <a:solidFill>
                  <a:srgbClr val="000000"/>
                </a:solidFill>
                <a:latin typeface="微軟正黑體" panose="020B0604030504040204" pitchFamily="34" charset="-120"/>
                <a:ea typeface="微軟正黑體" panose="020B0604030504040204" pitchFamily="34" charset="-120"/>
              </a:rPr>
              <a:t>  </a:t>
            </a:r>
          </a:p>
          <a:p>
            <a:pPr>
              <a:lnSpc>
                <a:spcPts val="2600"/>
              </a:lnSpc>
            </a:pPr>
            <a:endParaRPr lang="en-US" altLang="zh-TW" sz="2000" kern="100" dirty="0">
              <a:solidFill>
                <a:srgbClr val="000000"/>
              </a:solidFill>
              <a:latin typeface="微軟正黑體" panose="020B0604030504040204" pitchFamily="34" charset="-120"/>
              <a:ea typeface="微軟正黑體" panose="020B0604030504040204" pitchFamily="34" charset="-120"/>
            </a:endParaRPr>
          </a:p>
          <a:p>
            <a:pPr marL="177800">
              <a:lnSpc>
                <a:spcPts val="2500"/>
              </a:lnSpc>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2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zh-TW" altLang="zh-TW" sz="2200" b="1" dirty="0">
              <a:latin typeface="微軟正黑體" panose="020B0604030504040204" pitchFamily="34" charset="-120"/>
              <a:ea typeface="微軟正黑體" panose="020B0604030504040204" pitchFamily="34" charset="-120"/>
            </a:endParaRPr>
          </a:p>
        </p:txBody>
      </p:sp>
      <p:sp>
        <p:nvSpPr>
          <p:cNvPr id="24" name="矩形 23"/>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pic>
        <p:nvPicPr>
          <p:cNvPr id="26" name="Picture 4" descr="D:\辦公檔案\節能相關\節能大事紀\1070316--107年第一次節能委員會\空拍相片\能版空拍_180429_0004.jpg">
            <a:extLst>
              <a:ext uri="{FF2B5EF4-FFF2-40B4-BE49-F238E27FC236}">
                <a16:creationId xmlns:a16="http://schemas.microsoft.com/office/drawing/2014/main" id="{B64EB79B-FA95-4A87-95FD-5B6D0B64DFAB}"/>
              </a:ext>
            </a:extLst>
          </p:cNvPr>
          <p:cNvPicPr/>
          <p:nvPr/>
        </p:nvPicPr>
        <p:blipFill rotWithShape="1">
          <a:blip r:embed="rId6" cstate="print">
            <a:extLst>
              <a:ext uri="{28A0092B-C50C-407E-A947-70E740481C1C}">
                <a14:useLocalDpi xmlns:a14="http://schemas.microsoft.com/office/drawing/2010/main" val="0"/>
              </a:ext>
            </a:extLst>
          </a:blip>
          <a:srcRect t="13547"/>
          <a:stretch/>
        </p:blipFill>
        <p:spPr bwMode="auto">
          <a:xfrm>
            <a:off x="3329765" y="2565224"/>
            <a:ext cx="2576594" cy="2880000"/>
          </a:xfrm>
          <a:prstGeom prst="rect">
            <a:avLst/>
          </a:prstGeom>
          <a:noFill/>
        </p:spPr>
      </p:pic>
      <p:sp>
        <p:nvSpPr>
          <p:cNvPr id="27" name="文字方塊 26">
            <a:extLst>
              <a:ext uri="{FF2B5EF4-FFF2-40B4-BE49-F238E27FC236}">
                <a16:creationId xmlns:a16="http://schemas.microsoft.com/office/drawing/2014/main" id="{6D10E954-7CA9-46A1-859D-3BF5074846E0}"/>
              </a:ext>
            </a:extLst>
          </p:cNvPr>
          <p:cNvSpPr txBox="1"/>
          <p:nvPr/>
        </p:nvSpPr>
        <p:spPr>
          <a:xfrm>
            <a:off x="862640" y="2133176"/>
            <a:ext cx="7418720" cy="461665"/>
          </a:xfrm>
          <a:prstGeom prst="rect">
            <a:avLst/>
          </a:prstGeom>
          <a:noFill/>
        </p:spPr>
        <p:txBody>
          <a:bodyPr wrap="square">
            <a:spAutoFit/>
          </a:bodyPr>
          <a:lstStyle/>
          <a:p>
            <a:r>
              <a:rPr lang="zh-TW" altLang="en-US" sz="2400" dirty="0">
                <a:latin typeface="Microsoft JhengHei" panose="020B0604030504040204" pitchFamily="34" charset="-120"/>
                <a:ea typeface="華康POP1體" panose="02010609000101010101" pitchFamily="49" charset="-120"/>
                <a:cs typeface="微软雅黑"/>
                <a:sym typeface="微软雅黑"/>
              </a:rPr>
              <a:t>現有建置太陽能光電裝置，現有建置容量為</a:t>
            </a:r>
            <a:r>
              <a:rPr lang="en-US" altLang="zh-TW" sz="2400" dirty="0">
                <a:solidFill>
                  <a:srgbClr val="FF0000"/>
                </a:solidFill>
                <a:latin typeface="Trade Gothic Next Heavy" panose="020B0903040303020004" pitchFamily="34" charset="0"/>
                <a:ea typeface="華康POP1體" panose="02010609000101010101" pitchFamily="49" charset="-120"/>
                <a:cs typeface="微软雅黑"/>
                <a:sym typeface="微软雅黑"/>
              </a:rPr>
              <a:t>2041</a:t>
            </a:r>
            <a:r>
              <a:rPr lang="en-US" altLang="zh-TW" sz="2400" dirty="0">
                <a:latin typeface="Times New Roman" panose="02020603050405020304" pitchFamily="18" charset="0"/>
                <a:ea typeface="華康POP1體" panose="02010609000101010101" pitchFamily="49" charset="-120"/>
                <a:cs typeface="Times New Roman" panose="02020603050405020304" pitchFamily="18" charset="0"/>
                <a:sym typeface="微软雅黑"/>
              </a:rPr>
              <a:t>kWp</a:t>
            </a:r>
            <a:endParaRPr lang="zh-TW" altLang="en-US" sz="2400" dirty="0">
              <a:ea typeface="華康POP1體" panose="02010609000101010101" pitchFamily="49" charset="-120"/>
            </a:endParaRPr>
          </a:p>
        </p:txBody>
      </p:sp>
      <p:pic>
        <p:nvPicPr>
          <p:cNvPr id="28" name="圖片 27">
            <a:extLst>
              <a:ext uri="{FF2B5EF4-FFF2-40B4-BE49-F238E27FC236}">
                <a16:creationId xmlns:a16="http://schemas.microsoft.com/office/drawing/2014/main" id="{485DBC9C-18AC-455A-8D34-9402FB9DAB0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3309" r="5037"/>
          <a:stretch/>
        </p:blipFill>
        <p:spPr>
          <a:xfrm>
            <a:off x="5981655" y="2565224"/>
            <a:ext cx="2933884" cy="2880000"/>
          </a:xfrm>
          <a:prstGeom prst="rect">
            <a:avLst/>
          </a:prstGeom>
        </p:spPr>
      </p:pic>
      <p:graphicFrame>
        <p:nvGraphicFramePr>
          <p:cNvPr id="29" name="表格 28">
            <a:extLst>
              <a:ext uri="{FF2B5EF4-FFF2-40B4-BE49-F238E27FC236}">
                <a16:creationId xmlns:a16="http://schemas.microsoft.com/office/drawing/2014/main" id="{F35932A0-D0FE-4779-8150-7EFDEB851421}"/>
              </a:ext>
            </a:extLst>
          </p:cNvPr>
          <p:cNvGraphicFramePr>
            <a:graphicFrameLocks noGrp="1"/>
          </p:cNvGraphicFramePr>
          <p:nvPr>
            <p:extLst>
              <p:ext uri="{D42A27DB-BD31-4B8C-83A1-F6EECF244321}">
                <p14:modId xmlns:p14="http://schemas.microsoft.com/office/powerpoint/2010/main" val="79560563"/>
              </p:ext>
            </p:extLst>
          </p:nvPr>
        </p:nvGraphicFramePr>
        <p:xfrm>
          <a:off x="184731" y="5495632"/>
          <a:ext cx="8851765" cy="741680"/>
        </p:xfrm>
        <a:graphic>
          <a:graphicData uri="http://schemas.openxmlformats.org/drawingml/2006/table">
            <a:tbl>
              <a:tblPr firstRow="1" bandRow="1">
                <a:tableStyleId>{7E9639D4-E3E2-4D34-9284-5A2195B3D0D7}</a:tableStyleId>
              </a:tblPr>
              <a:tblGrid>
                <a:gridCol w="3091125">
                  <a:extLst>
                    <a:ext uri="{9D8B030D-6E8A-4147-A177-3AD203B41FA5}">
                      <a16:colId xmlns:a16="http://schemas.microsoft.com/office/drawing/2014/main" val="972519448"/>
                    </a:ext>
                  </a:extLst>
                </a:gridCol>
                <a:gridCol w="2664296">
                  <a:extLst>
                    <a:ext uri="{9D8B030D-6E8A-4147-A177-3AD203B41FA5}">
                      <a16:colId xmlns:a16="http://schemas.microsoft.com/office/drawing/2014/main" val="2248736545"/>
                    </a:ext>
                  </a:extLst>
                </a:gridCol>
                <a:gridCol w="3096344">
                  <a:extLst>
                    <a:ext uri="{9D8B030D-6E8A-4147-A177-3AD203B41FA5}">
                      <a16:colId xmlns:a16="http://schemas.microsoft.com/office/drawing/2014/main" val="1288454413"/>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dirty="0">
                          <a:solidFill>
                            <a:schemeClr val="bg1"/>
                          </a:solidFill>
                        </a:rPr>
                        <a:t>綠色魔法學校</a:t>
                      </a:r>
                      <a:r>
                        <a:rPr lang="en-US" altLang="zh-TW" dirty="0">
                          <a:solidFill>
                            <a:schemeClr val="bg1"/>
                          </a:solidFill>
                        </a:rPr>
                        <a:t>17.6kWp</a:t>
                      </a:r>
                      <a:endParaRPr lang="zh-TW" altLang="en-US"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dirty="0">
                          <a:solidFill>
                            <a:schemeClr val="bg1"/>
                          </a:solidFill>
                        </a:rPr>
                        <a:t>安南校區</a:t>
                      </a:r>
                      <a:r>
                        <a:rPr lang="en-US" altLang="zh-TW" dirty="0">
                          <a:solidFill>
                            <a:schemeClr val="bg1"/>
                          </a:solidFill>
                        </a:rPr>
                        <a:t>1800kWp</a:t>
                      </a:r>
                      <a:endParaRPr lang="zh-TW" altLang="en-US"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dirty="0">
                          <a:solidFill>
                            <a:schemeClr val="bg1"/>
                          </a:solidFill>
                        </a:rPr>
                        <a:t>旺宏館</a:t>
                      </a:r>
                      <a:r>
                        <a:rPr lang="en-US" altLang="zh-TW" dirty="0">
                          <a:solidFill>
                            <a:schemeClr val="bg1"/>
                          </a:solidFill>
                        </a:rPr>
                        <a:t>223.38kWp</a:t>
                      </a:r>
                      <a:endParaRPr lang="zh-TW" altLang="en-US"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626728577"/>
                  </a:ext>
                </a:extLst>
              </a:tr>
              <a:tr h="370840">
                <a:tc>
                  <a:txBody>
                    <a:bodyPr/>
                    <a:lstStyle/>
                    <a:p>
                      <a:pPr algn="ctr"/>
                      <a:r>
                        <a:rPr lang="en-US" altLang="zh-TW" b="1" dirty="0">
                          <a:solidFill>
                            <a:schemeClr val="tx1"/>
                          </a:solidFill>
                          <a:latin typeface="Microsoft YaHei" panose="020B0503020204020204" pitchFamily="34" charset="-122"/>
                          <a:ea typeface="Microsoft YaHei" panose="020B0503020204020204" pitchFamily="34" charset="-122"/>
                        </a:rPr>
                        <a:t>104</a:t>
                      </a:r>
                      <a:r>
                        <a:rPr lang="zh-TW" altLang="en-US" b="1" dirty="0">
                          <a:solidFill>
                            <a:schemeClr val="tx1"/>
                          </a:solidFill>
                          <a:latin typeface="Microsoft YaHei" panose="020B0503020204020204" pitchFamily="34" charset="-122"/>
                          <a:ea typeface="Microsoft YaHei" panose="020B0503020204020204" pitchFamily="34" charset="-122"/>
                        </a:rPr>
                        <a:t>年 自用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b="1" dirty="0">
                          <a:solidFill>
                            <a:schemeClr val="tx1"/>
                          </a:solidFill>
                          <a:latin typeface="Microsoft YaHei" panose="020B0503020204020204" pitchFamily="34" charset="-122"/>
                          <a:ea typeface="Microsoft YaHei" panose="020B0503020204020204" pitchFamily="34" charset="-122"/>
                        </a:rPr>
                        <a:t>107</a:t>
                      </a:r>
                      <a:r>
                        <a:rPr lang="zh-TW" altLang="en-US" b="1" dirty="0">
                          <a:solidFill>
                            <a:schemeClr val="tx1"/>
                          </a:solidFill>
                          <a:latin typeface="Microsoft YaHei" panose="020B0503020204020204" pitchFamily="34" charset="-122"/>
                          <a:ea typeface="Microsoft YaHei" panose="020B0503020204020204" pitchFamily="34" charset="-122"/>
                        </a:rPr>
                        <a:t>年 躉售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TW" b="1" dirty="0">
                          <a:solidFill>
                            <a:schemeClr val="tx1"/>
                          </a:solidFill>
                          <a:latin typeface="Microsoft YaHei" panose="020B0503020204020204" pitchFamily="34" charset="-122"/>
                          <a:ea typeface="Microsoft YaHei" panose="020B0503020204020204" pitchFamily="34" charset="-122"/>
                        </a:rPr>
                        <a:t>113</a:t>
                      </a:r>
                      <a:r>
                        <a:rPr lang="zh-TW" altLang="en-US" b="1" dirty="0">
                          <a:solidFill>
                            <a:schemeClr val="tx1"/>
                          </a:solidFill>
                          <a:latin typeface="Microsoft YaHei" panose="020B0503020204020204" pitchFamily="34" charset="-122"/>
                          <a:ea typeface="Microsoft YaHei" panose="020B0503020204020204" pitchFamily="34" charset="-122"/>
                        </a:rPr>
                        <a:t>年 躉售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12843152"/>
                  </a:ext>
                </a:extLst>
              </a:tr>
            </a:tbl>
          </a:graphicData>
        </a:graphic>
      </p:graphicFrame>
      <p:pic>
        <p:nvPicPr>
          <p:cNvPr id="30" name="圖片 29" descr="一張含有 戶外, 天空, 建築, 樹狀 的圖片&#10;&#10;自動產生的描述">
            <a:extLst>
              <a:ext uri="{FF2B5EF4-FFF2-40B4-BE49-F238E27FC236}">
                <a16:creationId xmlns:a16="http://schemas.microsoft.com/office/drawing/2014/main" id="{0FB514A3-7B40-4CCA-9A5D-7ADB4052708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1181" t="1600" r="17583"/>
          <a:stretch/>
        </p:blipFill>
        <p:spPr>
          <a:xfrm>
            <a:off x="207619" y="2565224"/>
            <a:ext cx="3046850" cy="2880000"/>
          </a:xfrm>
          <a:prstGeom prst="rect">
            <a:avLst/>
          </a:prstGeom>
        </p:spPr>
      </p:pic>
      <p:sp>
        <p:nvSpPr>
          <p:cNvPr id="31" name="矩形 30">
            <a:extLst>
              <a:ext uri="{FF2B5EF4-FFF2-40B4-BE49-F238E27FC236}">
                <a16:creationId xmlns:a16="http://schemas.microsoft.com/office/drawing/2014/main" id="{20DB07B1-C0BE-4F42-9327-84521B3FED00}"/>
              </a:ext>
            </a:extLst>
          </p:cNvPr>
          <p:cNvSpPr/>
          <p:nvPr/>
        </p:nvSpPr>
        <p:spPr>
          <a:xfrm>
            <a:off x="207619" y="1474916"/>
            <a:ext cx="3358079" cy="441916"/>
          </a:xfrm>
          <a:prstGeom prst="rect">
            <a:avLst/>
          </a:prstGeom>
        </p:spPr>
        <p:txBody>
          <a:bodyPr wrap="square">
            <a:spAutoFit/>
          </a:bodyPr>
          <a:lstStyle/>
          <a:p>
            <a:pPr>
              <a:lnSpc>
                <a:spcPts val="3000"/>
              </a:lnSpc>
              <a:buSzPct val="120000"/>
            </a:pPr>
            <a:r>
              <a:rPr lang="zh-TW" altLang="en-US" sz="2000" b="1" dirty="0">
                <a:latin typeface="Microsoft YaHei" panose="020B0503020204020204" pitchFamily="34" charset="-122"/>
                <a:ea typeface="Microsoft YaHei" panose="020B0503020204020204" pitchFamily="34" charset="-122"/>
              </a:rPr>
              <a:t>太陽能光電系統</a:t>
            </a:r>
            <a:endParaRPr lang="en-US" altLang="zh-TW" sz="2000" b="1" dirty="0">
              <a:latin typeface="Microsoft YaHei" panose="020B0503020204020204" pitchFamily="34" charset="-122"/>
              <a:ea typeface="Microsoft YaHei" panose="020B0503020204020204" pitchFamily="34" charset="-122"/>
            </a:endParaRPr>
          </a:p>
        </p:txBody>
      </p:sp>
      <p:sp>
        <p:nvSpPr>
          <p:cNvPr id="6" name="投影片編號版面配置區 5">
            <a:extLst>
              <a:ext uri="{FF2B5EF4-FFF2-40B4-BE49-F238E27FC236}">
                <a16:creationId xmlns:a16="http://schemas.microsoft.com/office/drawing/2014/main" id="{3E575C5B-DEC8-B739-2125-ECD4F160F465}"/>
              </a:ext>
            </a:extLst>
          </p:cNvPr>
          <p:cNvSpPr>
            <a:spLocks noGrp="1"/>
          </p:cNvSpPr>
          <p:nvPr>
            <p:ph type="sldNum" sz="quarter" idx="12"/>
          </p:nvPr>
        </p:nvSpPr>
        <p:spPr/>
        <p:txBody>
          <a:bodyPr/>
          <a:lstStyle/>
          <a:p>
            <a:fld id="{DBEDC8D0-E187-4214-AD4B-4EBE0301AF01}" type="slidenum">
              <a:rPr lang="zh-TW" altLang="en-US" smtClean="0"/>
              <a:pPr/>
              <a:t>26</a:t>
            </a:fld>
            <a:endParaRPr lang="zh-TW" altLang="en-US"/>
          </a:p>
        </p:txBody>
      </p:sp>
    </p:spTree>
    <p:extLst>
      <p:ext uri="{BB962C8B-B14F-4D97-AF65-F5344CB8AC3E}">
        <p14:creationId xmlns:p14="http://schemas.microsoft.com/office/powerpoint/2010/main" val="22620845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0" y="0"/>
            <a:ext cx="9177373" cy="7100815"/>
          </a:xfrm>
          <a:prstGeom prst="rect">
            <a:avLst/>
          </a:prstGeom>
        </p:spPr>
      </p:pic>
      <p:sp>
        <p:nvSpPr>
          <p:cNvPr id="9" name="矩形 8"/>
          <p:cNvSpPr/>
          <p:nvPr/>
        </p:nvSpPr>
        <p:spPr>
          <a:xfrm>
            <a:off x="0" y="1742114"/>
            <a:ext cx="9427426" cy="2554545"/>
          </a:xfrm>
          <a:prstGeom prst="rect">
            <a:avLst/>
          </a:prstGeom>
        </p:spPr>
        <p:txBody>
          <a:bodyPr wrap="square">
            <a:spAutoFit/>
          </a:bodyPr>
          <a:lstStyle/>
          <a:p>
            <a:pPr>
              <a:lnSpc>
                <a:spcPts val="2600"/>
              </a:lnSpc>
            </a:pPr>
            <a:r>
              <a:rPr lang="en-US" altLang="zh-TW" sz="2400" kern="100" dirty="0">
                <a:solidFill>
                  <a:srgbClr val="000000"/>
                </a:solidFill>
                <a:latin typeface="微軟正黑體" panose="020B0604030504040204" pitchFamily="34" charset="-120"/>
                <a:ea typeface="微軟正黑體" panose="020B0604030504040204" pitchFamily="34" charset="-120"/>
              </a:rPr>
              <a:t>  </a:t>
            </a:r>
          </a:p>
          <a:p>
            <a:pPr>
              <a:lnSpc>
                <a:spcPts val="2600"/>
              </a:lnSpc>
            </a:pPr>
            <a:endParaRPr lang="en-US" altLang="zh-TW" sz="2000" kern="100" dirty="0">
              <a:solidFill>
                <a:srgbClr val="000000"/>
              </a:solidFill>
              <a:latin typeface="微軟正黑體" panose="020B0604030504040204" pitchFamily="34" charset="-120"/>
              <a:ea typeface="微軟正黑體" panose="020B0604030504040204" pitchFamily="34" charset="-120"/>
            </a:endParaRPr>
          </a:p>
          <a:p>
            <a:pPr marL="177800">
              <a:lnSpc>
                <a:spcPts val="2500"/>
              </a:lnSpc>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2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zh-TW" altLang="zh-TW" sz="2200" b="1" dirty="0">
              <a:latin typeface="微軟正黑體" panose="020B0604030504040204" pitchFamily="34" charset="-120"/>
              <a:ea typeface="微軟正黑體" panose="020B0604030504040204" pitchFamily="34" charset="-120"/>
            </a:endParaRPr>
          </a:p>
        </p:txBody>
      </p:sp>
      <p:sp>
        <p:nvSpPr>
          <p:cNvPr id="24" name="矩形 23"/>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20" name="文字方塊 19">
            <a:extLst>
              <a:ext uri="{FF2B5EF4-FFF2-40B4-BE49-F238E27FC236}">
                <a16:creationId xmlns:a16="http://schemas.microsoft.com/office/drawing/2014/main" id="{95B32E4E-F951-4ECB-BEF1-CB1F57728A66}"/>
              </a:ext>
            </a:extLst>
          </p:cNvPr>
          <p:cNvSpPr txBox="1"/>
          <p:nvPr/>
        </p:nvSpPr>
        <p:spPr>
          <a:xfrm>
            <a:off x="627886" y="5589240"/>
            <a:ext cx="8291264" cy="1036181"/>
          </a:xfrm>
          <a:prstGeom prst="rect">
            <a:avLst/>
          </a:prstGeom>
          <a:noFill/>
        </p:spPr>
        <p:txBody>
          <a:bodyPr wrap="square" rtlCol="0">
            <a:spAutoFit/>
          </a:bodyPr>
          <a:lstStyle/>
          <a:p>
            <a:pPr>
              <a:lnSpc>
                <a:spcPts val="2600"/>
              </a:lnSpc>
            </a:pPr>
            <a:r>
              <a:rPr lang="zh-TW" altLang="en-US" dirty="0">
                <a:solidFill>
                  <a:schemeClr val="accent3">
                    <a:lumMod val="50000"/>
                  </a:schemeClr>
                </a:solidFill>
                <a:latin typeface="Times New Roman" panose="02020603050405020304" pitchFamily="18" charset="0"/>
                <a:ea typeface="華康POP1體" panose="02010609000101010101" pitchFamily="49" charset="-120"/>
                <a:cs typeface="Times New Roman" panose="02020603050405020304" pitchFamily="18" charset="0"/>
              </a:rPr>
              <a:t>旺宏館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光電系統於興建時一併建置，目前已完成併線，</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截至</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114</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日</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總</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發電量共</a:t>
            </a:r>
            <a:r>
              <a:rPr lang="en-US" altLang="zh-TW" dirty="0">
                <a:solidFill>
                  <a:srgbClr val="FF0000"/>
                </a:solidFill>
                <a:latin typeface="Trade Gothic Next Heavy" panose="020B0903040303020004" pitchFamily="34" charset="0"/>
                <a:ea typeface="標楷體" panose="03000509000000000000" pitchFamily="65" charset="-120"/>
                <a:cs typeface="Times New Roman" panose="02020603050405020304" pitchFamily="18" charset="0"/>
              </a:rPr>
              <a:t>531,000</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度，後續由廠商將發電賣給台電後繳回饋金給學校</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a:t>
            </a:r>
          </a:p>
          <a:p>
            <a:endParaRPr lang="zh-TW" altLang="en-US" dirty="0"/>
          </a:p>
        </p:txBody>
      </p:sp>
      <p:sp>
        <p:nvSpPr>
          <p:cNvPr id="23" name="文字方塊 22">
            <a:extLst>
              <a:ext uri="{FF2B5EF4-FFF2-40B4-BE49-F238E27FC236}">
                <a16:creationId xmlns:a16="http://schemas.microsoft.com/office/drawing/2014/main" id="{198C8471-8B87-4CC0-906F-03F4F66177C7}"/>
              </a:ext>
            </a:extLst>
          </p:cNvPr>
          <p:cNvSpPr txBox="1"/>
          <p:nvPr/>
        </p:nvSpPr>
        <p:spPr>
          <a:xfrm>
            <a:off x="627886" y="4797152"/>
            <a:ext cx="8291264" cy="735522"/>
          </a:xfrm>
          <a:prstGeom prst="rect">
            <a:avLst/>
          </a:prstGeom>
          <a:noFill/>
        </p:spPr>
        <p:txBody>
          <a:bodyPr wrap="square" rtlCol="0">
            <a:spAutoFit/>
          </a:bodyPr>
          <a:lstStyle/>
          <a:p>
            <a:pPr>
              <a:lnSpc>
                <a:spcPts val="2600"/>
              </a:lnSpc>
            </a:pPr>
            <a:r>
              <a:rPr lang="zh-TW" altLang="en-US" dirty="0">
                <a:solidFill>
                  <a:schemeClr val="accent3">
                    <a:lumMod val="50000"/>
                  </a:schemeClr>
                </a:solidFill>
                <a:latin typeface="Times New Roman" panose="02020603050405020304" pitchFamily="18" charset="0"/>
                <a:ea typeface="華康POP1體" panose="02010609000101010101" pitchFamily="49" charset="-120"/>
                <a:cs typeface="Times New Roman" panose="02020603050405020304" pitchFamily="18" charset="0"/>
              </a:rPr>
              <a:t>安南校區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太陽能光電</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系統</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於</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107</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年</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建置完成</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，截至</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114</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月</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日，總</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發電量共</a:t>
            </a:r>
            <a:r>
              <a:rPr lang="en-US" altLang="zh-TW" dirty="0">
                <a:solidFill>
                  <a:srgbClr val="FF0000"/>
                </a:solidFill>
                <a:latin typeface="Trade Gothic Next Heavy" panose="020B0903040303020004" pitchFamily="34" charset="0"/>
                <a:ea typeface="標楷體" panose="03000509000000000000" pitchFamily="65" charset="-120"/>
                <a:cs typeface="Times New Roman" panose="02020603050405020304" pitchFamily="18" charset="0"/>
              </a:rPr>
              <a:t>19,274,386</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度，由建置廠商賣給台電後繳回饋金給學校</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dirty="0"/>
          </a:p>
        </p:txBody>
      </p:sp>
      <p:sp>
        <p:nvSpPr>
          <p:cNvPr id="25" name="文字方塊 24">
            <a:extLst>
              <a:ext uri="{FF2B5EF4-FFF2-40B4-BE49-F238E27FC236}">
                <a16:creationId xmlns:a16="http://schemas.microsoft.com/office/drawing/2014/main" id="{8FEFDB18-3E24-48C2-A1D8-9560777D5568}"/>
              </a:ext>
            </a:extLst>
          </p:cNvPr>
          <p:cNvSpPr txBox="1"/>
          <p:nvPr/>
        </p:nvSpPr>
        <p:spPr>
          <a:xfrm>
            <a:off x="3131840" y="3265239"/>
            <a:ext cx="2787069" cy="307777"/>
          </a:xfrm>
          <a:prstGeom prst="rect">
            <a:avLst/>
          </a:prstGeom>
          <a:noFill/>
        </p:spPr>
        <p:txBody>
          <a:bodyPr wrap="square" rtlCol="0">
            <a:spAutoFit/>
          </a:bodyPr>
          <a:lstStyle/>
          <a:p>
            <a:pPr algn="ct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安南校區太陽能光電系統</a:t>
            </a:r>
          </a:p>
        </p:txBody>
      </p:sp>
      <p:sp>
        <p:nvSpPr>
          <p:cNvPr id="32" name="文字方塊 31">
            <a:extLst>
              <a:ext uri="{FF2B5EF4-FFF2-40B4-BE49-F238E27FC236}">
                <a16:creationId xmlns:a16="http://schemas.microsoft.com/office/drawing/2014/main" id="{E9F70BE6-56EB-4501-91A3-D8543D519C25}"/>
              </a:ext>
            </a:extLst>
          </p:cNvPr>
          <p:cNvSpPr txBox="1"/>
          <p:nvPr/>
        </p:nvSpPr>
        <p:spPr>
          <a:xfrm>
            <a:off x="107504" y="3265239"/>
            <a:ext cx="2819400" cy="307777"/>
          </a:xfrm>
          <a:prstGeom prst="rect">
            <a:avLst/>
          </a:prstGeom>
          <a:noFill/>
        </p:spPr>
        <p:txBody>
          <a:bodyPr wrap="square" rtlCol="0">
            <a:spAutoFit/>
          </a:bodyPr>
          <a:lstStyle/>
          <a:p>
            <a:pPr algn="ct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綠色魔法學校太陽能光電系統</a:t>
            </a:r>
          </a:p>
        </p:txBody>
      </p:sp>
      <p:sp>
        <p:nvSpPr>
          <p:cNvPr id="33" name="文字方塊 32">
            <a:extLst>
              <a:ext uri="{FF2B5EF4-FFF2-40B4-BE49-F238E27FC236}">
                <a16:creationId xmlns:a16="http://schemas.microsoft.com/office/drawing/2014/main" id="{F310672E-1298-4464-B3D3-BC350940117A}"/>
              </a:ext>
            </a:extLst>
          </p:cNvPr>
          <p:cNvSpPr txBox="1"/>
          <p:nvPr/>
        </p:nvSpPr>
        <p:spPr>
          <a:xfrm>
            <a:off x="618435" y="3989878"/>
            <a:ext cx="8291264" cy="735266"/>
          </a:xfrm>
          <a:prstGeom prst="rect">
            <a:avLst/>
          </a:prstGeom>
          <a:noFill/>
        </p:spPr>
        <p:txBody>
          <a:bodyPr wrap="square" rtlCol="0">
            <a:spAutoFit/>
          </a:bodyPr>
          <a:lstStyle/>
          <a:p>
            <a:pPr>
              <a:lnSpc>
                <a:spcPts val="2600"/>
              </a:lnSpc>
            </a:pPr>
            <a:r>
              <a:rPr lang="zh-TW" altLang="en-US" dirty="0">
                <a:solidFill>
                  <a:schemeClr val="accent3">
                    <a:lumMod val="50000"/>
                  </a:schemeClr>
                </a:solidFill>
                <a:latin typeface="Times New Roman" panose="02020603050405020304" pitchFamily="18" charset="0"/>
                <a:ea typeface="華康POP1體" panose="02010609000101010101" pitchFamily="49" charset="-120"/>
                <a:cs typeface="Times New Roman" panose="02020603050405020304" pitchFamily="18" charset="0"/>
              </a:rPr>
              <a:t>綠色魔法學校  </a:t>
            </a:r>
            <a:r>
              <a:rPr lang="zh-TW" altLang="en-US" dirty="0">
                <a:latin typeface="標楷體" panose="03000509000000000000" pitchFamily="65" charset="-120"/>
                <a:ea typeface="標楷體" panose="03000509000000000000" pitchFamily="65" charset="-120"/>
                <a:cs typeface="Times New Roman" panose="02020603050405020304" pitchFamily="18" charset="0"/>
              </a:rPr>
              <a:t>屋頂裝設可隨季節變換，調整角度的葉片造型光電板，其裝置之發電供</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該建築自用，自</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2015</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11</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月起，總發電數為</a:t>
            </a:r>
            <a:r>
              <a:rPr lang="en-US" altLang="zh-TW" dirty="0">
                <a:solidFill>
                  <a:srgbClr val="FF0000"/>
                </a:solidFill>
                <a:latin typeface="Trade Gothic Next Heavy" panose="020B0903040303020004" pitchFamily="34" charset="0"/>
                <a:ea typeface="標楷體" panose="03000509000000000000" pitchFamily="65" charset="-120"/>
                <a:cs typeface="Times New Roman" panose="02020603050405020304" pitchFamily="18" charset="0"/>
              </a:rPr>
              <a:t>190,014.61</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度。</a:t>
            </a:r>
            <a:endParaRPr lang="zh-TW" altLang="en-US" dirty="0"/>
          </a:p>
        </p:txBody>
      </p:sp>
      <p:pic>
        <p:nvPicPr>
          <p:cNvPr id="34" name="圖片 33" descr="一張含有 文字, 軟體, 電腦圖示, 螢幕擷取畫面 的圖片&#10;&#10;自動產生的描述">
            <a:extLst>
              <a:ext uri="{FF2B5EF4-FFF2-40B4-BE49-F238E27FC236}">
                <a16:creationId xmlns:a16="http://schemas.microsoft.com/office/drawing/2014/main" id="{D339A451-82DF-471F-9E28-98AE3641C54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2429" t="14206" r="2374" b="4639"/>
          <a:stretch/>
        </p:blipFill>
        <p:spPr>
          <a:xfrm>
            <a:off x="134142" y="1595055"/>
            <a:ext cx="2840356" cy="1656000"/>
          </a:xfrm>
          <a:prstGeom prst="rect">
            <a:avLst/>
          </a:prstGeom>
          <a:ln w="28575">
            <a:solidFill>
              <a:schemeClr val="bg1">
                <a:lumMod val="85000"/>
              </a:schemeClr>
            </a:solidFill>
          </a:ln>
        </p:spPr>
      </p:pic>
      <p:sp>
        <p:nvSpPr>
          <p:cNvPr id="35" name="文字方塊 34">
            <a:extLst>
              <a:ext uri="{FF2B5EF4-FFF2-40B4-BE49-F238E27FC236}">
                <a16:creationId xmlns:a16="http://schemas.microsoft.com/office/drawing/2014/main" id="{4E28F6F2-21ED-4AF7-9CC7-3298F45597C4}"/>
              </a:ext>
            </a:extLst>
          </p:cNvPr>
          <p:cNvSpPr txBox="1"/>
          <p:nvPr/>
        </p:nvSpPr>
        <p:spPr>
          <a:xfrm>
            <a:off x="6209677" y="3265239"/>
            <a:ext cx="2787069" cy="307777"/>
          </a:xfrm>
          <a:prstGeom prst="rect">
            <a:avLst/>
          </a:prstGeom>
          <a:noFill/>
        </p:spPr>
        <p:txBody>
          <a:bodyPr wrap="square" rtlCol="0">
            <a:spAutoFit/>
          </a:bodyPr>
          <a:lstStyle/>
          <a:p>
            <a:pPr algn="ct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旺宏館太陽能光電系統</a:t>
            </a:r>
          </a:p>
        </p:txBody>
      </p:sp>
      <p:pic>
        <p:nvPicPr>
          <p:cNvPr id="12" name="圖片 11">
            <a:extLst>
              <a:ext uri="{FF2B5EF4-FFF2-40B4-BE49-F238E27FC236}">
                <a16:creationId xmlns:a16="http://schemas.microsoft.com/office/drawing/2014/main" id="{4B5E9CF3-8F9D-4BB7-8ACC-37EE2520E81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01862" y="1558504"/>
            <a:ext cx="3010298" cy="1701663"/>
          </a:xfrm>
          <a:prstGeom prst="rect">
            <a:avLst/>
          </a:prstGeom>
        </p:spPr>
      </p:pic>
      <p:pic>
        <p:nvPicPr>
          <p:cNvPr id="16" name="圖片 15">
            <a:extLst>
              <a:ext uri="{FF2B5EF4-FFF2-40B4-BE49-F238E27FC236}">
                <a16:creationId xmlns:a16="http://schemas.microsoft.com/office/drawing/2014/main" id="{9B603AA5-468C-4006-8E1D-445B2859498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60294" y="1545133"/>
            <a:ext cx="3100553" cy="1701663"/>
          </a:xfrm>
          <a:prstGeom prst="rect">
            <a:avLst/>
          </a:prstGeom>
        </p:spPr>
      </p:pic>
      <p:sp>
        <p:nvSpPr>
          <p:cNvPr id="6" name="投影片編號版面配置區 5">
            <a:extLst>
              <a:ext uri="{FF2B5EF4-FFF2-40B4-BE49-F238E27FC236}">
                <a16:creationId xmlns:a16="http://schemas.microsoft.com/office/drawing/2014/main" id="{71A08ADC-790E-75AB-D219-CDAB8A388F48}"/>
              </a:ext>
            </a:extLst>
          </p:cNvPr>
          <p:cNvSpPr>
            <a:spLocks noGrp="1"/>
          </p:cNvSpPr>
          <p:nvPr>
            <p:ph type="sldNum" sz="quarter" idx="12"/>
          </p:nvPr>
        </p:nvSpPr>
        <p:spPr/>
        <p:txBody>
          <a:bodyPr/>
          <a:lstStyle/>
          <a:p>
            <a:fld id="{DBEDC8D0-E187-4214-AD4B-4EBE0301AF01}" type="slidenum">
              <a:rPr lang="zh-TW" altLang="en-US" smtClean="0"/>
              <a:pPr/>
              <a:t>27</a:t>
            </a:fld>
            <a:endParaRPr lang="zh-TW" altLang="en-US"/>
          </a:p>
        </p:txBody>
      </p:sp>
    </p:spTree>
    <p:extLst>
      <p:ext uri="{BB962C8B-B14F-4D97-AF65-F5344CB8AC3E}">
        <p14:creationId xmlns:p14="http://schemas.microsoft.com/office/powerpoint/2010/main" val="716877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33373" y="-5072"/>
            <a:ext cx="9177373" cy="7100815"/>
          </a:xfrm>
          <a:prstGeom prst="rect">
            <a:avLst/>
          </a:prstGeom>
        </p:spPr>
      </p:pic>
      <p:sp>
        <p:nvSpPr>
          <p:cNvPr id="9" name="矩形 8"/>
          <p:cNvSpPr/>
          <p:nvPr/>
        </p:nvSpPr>
        <p:spPr>
          <a:xfrm>
            <a:off x="38844" y="1422818"/>
            <a:ext cx="8647956" cy="3875420"/>
          </a:xfrm>
          <a:prstGeom prst="rect">
            <a:avLst/>
          </a:prstGeom>
        </p:spPr>
        <p:txBody>
          <a:bodyPr wrap="square">
            <a:spAutoFit/>
          </a:bodyPr>
          <a:lstStyle/>
          <a:p>
            <a:pPr>
              <a:lnSpc>
                <a:spcPts val="2600"/>
              </a:lnSpc>
            </a:pPr>
            <a:r>
              <a:rPr lang="zh-TW" altLang="en-US" sz="2000" b="1" kern="100" dirty="0">
                <a:latin typeface="微軟正黑體" panose="020B0604030504040204" pitchFamily="34" charset="-120"/>
                <a:ea typeface="微軟正黑體" panose="020B0604030504040204" pitchFamily="34" charset="-120"/>
              </a:rPr>
              <a:t>幹管漏水修復</a:t>
            </a:r>
            <a:endParaRPr lang="en-US" altLang="zh-TW" kern="100" dirty="0">
              <a:latin typeface="微軟正黑體" panose="020B0604030504040204" pitchFamily="34" charset="-120"/>
              <a:ea typeface="微軟正黑體" panose="020B0604030504040204" pitchFamily="34" charset="-120"/>
            </a:endParaRPr>
          </a:p>
          <a:p>
            <a:pPr marL="342900" indent="-342900">
              <a:lnSpc>
                <a:spcPts val="2600"/>
              </a:lnSpc>
              <a:buAutoNum type="arabicPeriod"/>
            </a:pPr>
            <a:r>
              <a:rPr lang="en-US" altLang="zh-TW" kern="100" dirty="0">
                <a:latin typeface="微軟正黑體" panose="020B0604030504040204" pitchFamily="34" charset="-120"/>
                <a:ea typeface="微軟正黑體" panose="020B0604030504040204" pitchFamily="34" charset="-120"/>
              </a:rPr>
              <a:t>114</a:t>
            </a:r>
            <a:r>
              <a:rPr lang="zh-TW" altLang="en-US" kern="100" dirty="0">
                <a:latin typeface="微軟正黑體" panose="020B0604030504040204" pitchFamily="34" charset="-120"/>
                <a:ea typeface="微軟正黑體" panose="020B0604030504040204" pitchFamily="34" charset="-120"/>
              </a:rPr>
              <a:t>年</a:t>
            </a:r>
            <a:r>
              <a:rPr lang="en-US" altLang="zh-TW" kern="100" dirty="0">
                <a:latin typeface="微軟正黑體" panose="020B0604030504040204" pitchFamily="34" charset="-120"/>
                <a:ea typeface="微軟正黑體" panose="020B0604030504040204" pitchFamily="34" charset="-120"/>
              </a:rPr>
              <a:t>2</a:t>
            </a:r>
            <a:r>
              <a:rPr lang="zh-TW" altLang="en-US" kern="100" dirty="0">
                <a:latin typeface="微軟正黑體" panose="020B0604030504040204" pitchFamily="34" charset="-120"/>
                <a:ea typeface="微軟正黑體" panose="020B0604030504040204" pitchFamily="34" charset="-120"/>
              </a:rPr>
              <a:t>月勝一舍自來水幹管破管修復。  </a:t>
            </a:r>
            <a:endParaRPr lang="en-US" altLang="zh-TW" kern="100" dirty="0">
              <a:latin typeface="微軟正黑體" panose="020B0604030504040204" pitchFamily="34" charset="-120"/>
              <a:ea typeface="微軟正黑體" panose="020B0604030504040204" pitchFamily="34" charset="-120"/>
            </a:endParaRPr>
          </a:p>
          <a:p>
            <a:pPr marL="342900" indent="-342900">
              <a:lnSpc>
                <a:spcPts val="2600"/>
              </a:lnSpc>
              <a:buAutoNum type="arabicPeriod"/>
            </a:pPr>
            <a:r>
              <a:rPr lang="en-US" altLang="zh-TW" kern="100" dirty="0">
                <a:latin typeface="微軟正黑體" panose="020B0604030504040204" pitchFamily="34" charset="-120"/>
                <a:ea typeface="微軟正黑體" panose="020B0604030504040204" pitchFamily="34" charset="-120"/>
              </a:rPr>
              <a:t>114</a:t>
            </a:r>
            <a:r>
              <a:rPr lang="zh-TW" altLang="en-US" kern="100" dirty="0">
                <a:latin typeface="微軟正黑體" panose="020B0604030504040204" pitchFamily="34" charset="-120"/>
                <a:ea typeface="微軟正黑體" panose="020B0604030504040204" pitchFamily="34" charset="-120"/>
              </a:rPr>
              <a:t>年</a:t>
            </a:r>
            <a:r>
              <a:rPr lang="en-US" altLang="zh-TW" kern="100" dirty="0">
                <a:latin typeface="微軟正黑體" panose="020B0604030504040204" pitchFamily="34" charset="-120"/>
                <a:ea typeface="微軟正黑體" panose="020B0604030504040204" pitchFamily="34" charset="-120"/>
              </a:rPr>
              <a:t>8</a:t>
            </a:r>
            <a:r>
              <a:rPr lang="zh-TW" altLang="en-US" kern="100" dirty="0">
                <a:latin typeface="微軟正黑體" panose="020B0604030504040204" pitchFamily="34" charset="-120"/>
                <a:ea typeface="微軟正黑體" panose="020B0604030504040204" pitchFamily="34" charset="-120"/>
              </a:rPr>
              <a:t>月自強校區系統系館東側道路自來水幹管破管修復。  </a:t>
            </a:r>
            <a:endParaRPr lang="en-US" altLang="zh-TW" kern="100" dirty="0">
              <a:latin typeface="微軟正黑體" panose="020B0604030504040204" pitchFamily="34" charset="-120"/>
              <a:ea typeface="微軟正黑體" panose="020B0604030504040204" pitchFamily="34" charset="-120"/>
            </a:endParaRPr>
          </a:p>
          <a:p>
            <a:pPr marL="342900" indent="-342900">
              <a:lnSpc>
                <a:spcPts val="2600"/>
              </a:lnSpc>
              <a:buAutoNum type="arabicPeriod"/>
            </a:pPr>
            <a:r>
              <a:rPr lang="en-US" altLang="zh-TW" kern="100" dirty="0">
                <a:latin typeface="微軟正黑體" panose="020B0604030504040204" pitchFamily="34" charset="-120"/>
                <a:ea typeface="微軟正黑體" panose="020B0604030504040204" pitchFamily="34" charset="-120"/>
              </a:rPr>
              <a:t>114</a:t>
            </a:r>
            <a:r>
              <a:rPr lang="zh-TW" altLang="en-US" kern="100" dirty="0">
                <a:latin typeface="微軟正黑體" panose="020B0604030504040204" pitchFamily="34" charset="-120"/>
                <a:ea typeface="微軟正黑體" panose="020B0604030504040204" pitchFamily="34" charset="-120"/>
              </a:rPr>
              <a:t>年</a:t>
            </a:r>
            <a:r>
              <a:rPr lang="en-US" altLang="zh-TW" kern="100" dirty="0">
                <a:latin typeface="微軟正黑體" panose="020B0604030504040204" pitchFamily="34" charset="-120"/>
                <a:ea typeface="微軟正黑體" panose="020B0604030504040204" pitchFamily="34" charset="-120"/>
              </a:rPr>
              <a:t>11</a:t>
            </a:r>
            <a:r>
              <a:rPr lang="zh-TW" altLang="en-US" kern="100" dirty="0">
                <a:latin typeface="微軟正黑體" panose="020B0604030504040204" pitchFamily="34" charset="-120"/>
                <a:ea typeface="微軟正黑體" panose="020B0604030504040204" pitchFamily="34" charset="-120"/>
              </a:rPr>
              <a:t>月成功校區數學及測量共用蓄水池自來水幹管破管修復。</a:t>
            </a:r>
            <a:endParaRPr lang="en-US" altLang="zh-TW" kern="100" dirty="0">
              <a:latin typeface="微軟正黑體" panose="020B0604030504040204" pitchFamily="34" charset="-120"/>
              <a:ea typeface="微軟正黑體" panose="020B0604030504040204" pitchFamily="34" charset="-120"/>
            </a:endParaRPr>
          </a:p>
          <a:p>
            <a:pPr>
              <a:lnSpc>
                <a:spcPts val="2600"/>
              </a:lnSpc>
            </a:pPr>
            <a:endParaRPr lang="zh-TW" altLang="zh-TW" sz="2000" kern="100" dirty="0">
              <a:latin typeface="微軟正黑體" panose="020B0604030504040204" pitchFamily="34" charset="-120"/>
              <a:ea typeface="微軟正黑體" panose="020B0604030504040204" pitchFamily="34" charset="-120"/>
            </a:endParaRPr>
          </a:p>
          <a:p>
            <a:pPr indent="533400">
              <a:lnSpc>
                <a:spcPts val="2500"/>
              </a:lnSpc>
            </a:pPr>
            <a:endParaRPr lang="en-US" altLang="zh-TW" sz="2000" kern="100" dirty="0">
              <a:solidFill>
                <a:srgbClr val="000000"/>
              </a:solidFill>
              <a:latin typeface="微軟正黑體" panose="020B0604030504040204" pitchFamily="34" charset="-120"/>
              <a:ea typeface="微軟正黑體" panose="020B0604030504040204" pitchFamily="34" charset="-120"/>
            </a:endParaRPr>
          </a:p>
          <a:p>
            <a:pPr marL="177800">
              <a:lnSpc>
                <a:spcPts val="2500"/>
              </a:lnSpc>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177800">
              <a:lnSpc>
                <a:spcPts val="2500"/>
              </a:lnSpc>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2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zh-TW" altLang="zh-TW" sz="2200" b="1" dirty="0">
              <a:latin typeface="微軟正黑體" panose="020B0604030504040204" pitchFamily="34" charset="-120"/>
              <a:ea typeface="微軟正黑體" panose="020B0604030504040204" pitchFamily="34" charset="-120"/>
            </a:endParaRPr>
          </a:p>
        </p:txBody>
      </p:sp>
      <p:sp>
        <p:nvSpPr>
          <p:cNvPr id="23" name="矩形 22"/>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a16="http://schemas.microsoft.com/office/drawing/2014/main" id="{882E648C-56B4-4A7B-9044-0A58FC05E73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56455" y="3740799"/>
            <a:ext cx="3003777" cy="2252833"/>
          </a:xfrm>
          <a:prstGeom prst="rect">
            <a:avLst/>
          </a:prstGeom>
        </p:spPr>
      </p:pic>
      <p:pic>
        <p:nvPicPr>
          <p:cNvPr id="13" name="圖片 12">
            <a:extLst>
              <a:ext uri="{FF2B5EF4-FFF2-40B4-BE49-F238E27FC236}">
                <a16:creationId xmlns:a16="http://schemas.microsoft.com/office/drawing/2014/main" id="{0B3B256A-3781-4B35-8EF3-CD28945406E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87799" y="3068960"/>
            <a:ext cx="1716649" cy="3043367"/>
          </a:xfrm>
          <a:prstGeom prst="rect">
            <a:avLst/>
          </a:prstGeom>
        </p:spPr>
      </p:pic>
      <p:pic>
        <p:nvPicPr>
          <p:cNvPr id="15" name="圖片 14">
            <a:extLst>
              <a:ext uri="{FF2B5EF4-FFF2-40B4-BE49-F238E27FC236}">
                <a16:creationId xmlns:a16="http://schemas.microsoft.com/office/drawing/2014/main" id="{879A1E03-E694-4432-BF2E-5F3AE312E75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4764" y="3740799"/>
            <a:ext cx="3003100" cy="2252833"/>
          </a:xfrm>
          <a:prstGeom prst="rect">
            <a:avLst/>
          </a:prstGeom>
        </p:spPr>
      </p:pic>
      <p:sp>
        <p:nvSpPr>
          <p:cNvPr id="6" name="投影片編號版面配置區 5">
            <a:extLst>
              <a:ext uri="{FF2B5EF4-FFF2-40B4-BE49-F238E27FC236}">
                <a16:creationId xmlns:a16="http://schemas.microsoft.com/office/drawing/2014/main" id="{4CB1F145-4E00-E711-48FD-ACCAB2E5503D}"/>
              </a:ext>
            </a:extLst>
          </p:cNvPr>
          <p:cNvSpPr>
            <a:spLocks noGrp="1"/>
          </p:cNvSpPr>
          <p:nvPr>
            <p:ph type="sldNum" sz="quarter" idx="12"/>
          </p:nvPr>
        </p:nvSpPr>
        <p:spPr/>
        <p:txBody>
          <a:bodyPr/>
          <a:lstStyle/>
          <a:p>
            <a:fld id="{DBEDC8D0-E187-4214-AD4B-4EBE0301AF01}" type="slidenum">
              <a:rPr lang="zh-TW" altLang="en-US" smtClean="0"/>
              <a:pPr/>
              <a:t>28</a:t>
            </a:fld>
            <a:endParaRPr lang="zh-TW" altLang="en-US"/>
          </a:p>
        </p:txBody>
      </p:sp>
    </p:spTree>
    <p:extLst>
      <p:ext uri="{BB962C8B-B14F-4D97-AF65-F5344CB8AC3E}">
        <p14:creationId xmlns:p14="http://schemas.microsoft.com/office/powerpoint/2010/main" val="1586014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33373" y="-5072"/>
            <a:ext cx="9177373" cy="7100815"/>
          </a:xfrm>
          <a:prstGeom prst="rect">
            <a:avLst/>
          </a:prstGeom>
        </p:spPr>
      </p:pic>
      <p:sp>
        <p:nvSpPr>
          <p:cNvPr id="23" name="矩形 22"/>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grpSp>
        <p:nvGrpSpPr>
          <p:cNvPr id="28" name="群組 27">
            <a:extLst>
              <a:ext uri="{FF2B5EF4-FFF2-40B4-BE49-F238E27FC236}">
                <a16:creationId xmlns:a16="http://schemas.microsoft.com/office/drawing/2014/main" id="{987BA518-E933-DD45-1879-86801A7B701C}"/>
              </a:ext>
            </a:extLst>
          </p:cNvPr>
          <p:cNvGrpSpPr/>
          <p:nvPr/>
        </p:nvGrpSpPr>
        <p:grpSpPr>
          <a:xfrm>
            <a:off x="300021" y="1738140"/>
            <a:ext cx="3856066" cy="4693302"/>
            <a:chOff x="300021" y="1738140"/>
            <a:chExt cx="3856066" cy="4693302"/>
          </a:xfrm>
        </p:grpSpPr>
        <p:pic>
          <p:nvPicPr>
            <p:cNvPr id="30" name="圖片 29">
              <a:extLst>
                <a:ext uri="{FF2B5EF4-FFF2-40B4-BE49-F238E27FC236}">
                  <a16:creationId xmlns:a16="http://schemas.microsoft.com/office/drawing/2014/main" id="{80578681-598D-F66C-EAEF-5AB36BE46AF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3063" r="1530" b="17572"/>
            <a:stretch/>
          </p:blipFill>
          <p:spPr>
            <a:xfrm>
              <a:off x="1325325" y="4935856"/>
              <a:ext cx="2830762" cy="1495586"/>
            </a:xfrm>
            <a:prstGeom prst="rect">
              <a:avLst/>
            </a:prstGeom>
            <a:ln w="38100">
              <a:solidFill>
                <a:schemeClr val="tx2">
                  <a:lumMod val="50000"/>
                </a:schemeClr>
              </a:solidFill>
            </a:ln>
          </p:spPr>
        </p:pic>
        <p:pic>
          <p:nvPicPr>
            <p:cNvPr id="31" name="圖形 20" descr="雨中景致 以實心填滿">
              <a:extLst>
                <a:ext uri="{FF2B5EF4-FFF2-40B4-BE49-F238E27FC236}">
                  <a16:creationId xmlns:a16="http://schemas.microsoft.com/office/drawing/2014/main" id="{27C5CD6C-BB4E-87BC-00EC-E1E7316DE927}"/>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0021" y="1738140"/>
              <a:ext cx="1570397" cy="1570397"/>
            </a:xfrm>
            <a:prstGeom prst="rect">
              <a:avLst/>
            </a:prstGeom>
          </p:spPr>
        </p:pic>
      </p:grpSp>
      <p:pic>
        <p:nvPicPr>
          <p:cNvPr id="32" name="圖片 31">
            <a:extLst>
              <a:ext uri="{FF2B5EF4-FFF2-40B4-BE49-F238E27FC236}">
                <a16:creationId xmlns:a16="http://schemas.microsoft.com/office/drawing/2014/main" id="{AEC69C50-1820-0FD3-C922-8699A88B8FA4}"/>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58889" b="83426" l="28750" r="50625">
                        <a14:foregroundMark x1="33858" y1="66019" x2="34583" y2="68148"/>
                        <a14:foregroundMark x1="33709" y1="65582" x2="33858" y2="66019"/>
                        <a14:foregroundMark x1="33444" y1="64806" x2="33685" y2="65514"/>
                        <a14:foregroundMark x1="31458" y1="58981" x2="32062" y2="60753"/>
                        <a14:foregroundMark x1="34583" y1="68148" x2="34583" y2="68426"/>
                        <a14:foregroundMark x1="33519" y1="66576" x2="34308" y2="67245"/>
                        <a14:foregroundMark x1="32683" y1="65869" x2="33487" y2="66550"/>
                        <a14:foregroundMark x1="28802" y1="67778" x2="35365" y2="69537"/>
                        <a14:foregroundMark x1="46742" y1="67034" x2="48898" y2="66956"/>
                        <a14:foregroundMark x1="40548" y1="67261" x2="43697" y2="67146"/>
                        <a14:foregroundMark x1="31192" y1="67603" x2="38356" y2="67341"/>
                        <a14:foregroundMark x1="30403" y1="67632" x2="30937" y2="67613"/>
                        <a14:foregroundMark x1="49792" y1="68519" x2="49427" y2="72685"/>
                        <a14:foregroundMark x1="49427" y1="72685" x2="48906" y2="74630"/>
                        <a14:foregroundMark x1="49740" y1="68148" x2="49635" y2="70000"/>
                        <a14:foregroundMark x1="49531" y1="67593" x2="50729" y2="67778"/>
                        <a14:foregroundMark x1="39544" y1="82122" x2="42240" y2="82407"/>
                        <a14:foregroundMark x1="34924" y1="81633" x2="39443" y2="82111"/>
                        <a14:foregroundMark x1="42240" y1="82407" x2="45260" y2="79630"/>
                        <a14:foregroundMark x1="34611" y1="67243" x2="34948" y2="68333"/>
                        <a14:foregroundMark x1="32031" y1="58889" x2="32482" y2="60349"/>
                        <a14:foregroundMark x1="33544" y1="64815" x2="33438" y2="66389"/>
                        <a14:foregroundMark x1="33906" y1="59444" x2="33759" y2="61623"/>
                        <a14:foregroundMark x1="35155" y1="61714" x2="34592" y2="63126"/>
                        <a14:foregroundMark x1="35469" y1="60926" x2="35212" y2="61570"/>
                        <a14:foregroundMark x1="35560" y1="66071" x2="35729" y2="67778"/>
                        <a14:foregroundMark x1="32357" y1="66324" x2="33177" y2="67963"/>
                        <a14:foregroundMark x1="32100" y1="65809" x2="32260" y2="66128"/>
                        <a14:foregroundMark x1="32228" y1="65672" x2="32480" y2="65821"/>
                        <a14:foregroundMark x1="35064" y1="66731" x2="38076" y2="68078"/>
                        <a14:foregroundMark x1="34122" y1="66309" x2="34363" y2="66417"/>
                        <a14:foregroundMark x1="33613" y1="66082" x2="34114" y2="66306"/>
                        <a14:foregroundMark x1="32793" y1="65715" x2="33580" y2="66067"/>
                        <a14:foregroundMark x1="35313" y1="62778" x2="35313" y2="62778"/>
                        <a14:foregroundMark x1="35938" y1="64815" x2="35938" y2="64815"/>
                        <a14:foregroundMark x1="32292" y1="62593" x2="32292" y2="62593"/>
                        <a14:foregroundMark x1="32500" y1="62963" x2="32500" y2="62963"/>
                        <a14:foregroundMark x1="38854" y1="83333" x2="39167" y2="83426"/>
                        <a14:foregroundMark x1="40625" y1="67130" x2="40625" y2="67130"/>
                        <a14:foregroundMark x1="31510" y1="64907" x2="31510" y2="64907"/>
                        <a14:backgroundMark x1="32292" y1="61852" x2="32448" y2="62685"/>
                        <a14:backgroundMark x1="33594" y1="62963" x2="33698" y2="63426"/>
                        <a14:backgroundMark x1="33490" y1="62500" x2="33594" y2="62963"/>
                        <a14:backgroundMark x1="32813" y1="63333" x2="33281" y2="64537"/>
                        <a14:backgroundMark x1="30990" y1="63796" x2="31406" y2="63981"/>
                        <a14:backgroundMark x1="30938" y1="64167" x2="30938" y2="64167"/>
                        <a14:backgroundMark x1="31198" y1="64259" x2="31615" y2="64352"/>
                        <a14:backgroundMark x1="31563" y1="65648" x2="32083" y2="65463"/>
                        <a14:backgroundMark x1="32344" y1="65278" x2="32396" y2="65370"/>
                        <a14:backgroundMark x1="34010" y1="63981" x2="34010" y2="64167"/>
                        <a14:backgroundMark x1="33854" y1="64352" x2="33854" y2="64537"/>
                        <a14:backgroundMark x1="33698" y1="64167" x2="33698" y2="64444"/>
                        <a14:backgroundMark x1="33854" y1="64630" x2="33854" y2="64815"/>
                        <a14:backgroundMark x1="33333" y1="64630" x2="33438" y2="64815"/>
                        <a14:backgroundMark x1="35573" y1="64630" x2="35781" y2="64352"/>
                        <a14:backgroundMark x1="35521" y1="65463" x2="35573" y2="65648"/>
                        <a14:backgroundMark x1="35677" y1="64630" x2="35677" y2="64167"/>
                        <a14:backgroundMark x1="35417" y1="65370" x2="35677" y2="65926"/>
                        <a14:backgroundMark x1="31458" y1="65278" x2="31771" y2="65463"/>
                        <a14:backgroundMark x1="32083" y1="61204" x2="32491" y2="62593"/>
                        <a14:backgroundMark x1="31979" y1="60833" x2="32135" y2="61296"/>
                        <a14:backgroundMark x1="33958" y1="64537" x2="33854" y2="64630"/>
                        <a14:backgroundMark x1="33802" y1="65093" x2="33854" y2="64630"/>
                        <a14:backgroundMark x1="33854" y1="65000" x2="33750" y2="64444"/>
                        <a14:backgroundMark x1="44271" y1="66944" x2="44688" y2="66852"/>
                        <a14:backgroundMark x1="44948" y1="66944" x2="45521" y2="66852"/>
                        <a14:backgroundMark x1="44688" y1="66944" x2="45104" y2="66944"/>
                        <a14:backgroundMark x1="44115" y1="66852" x2="44375" y2="66944"/>
                        <a14:backgroundMark x1="43802" y1="66852" x2="44635" y2="66852"/>
                        <a14:backgroundMark x1="45313" y1="66944" x2="45833" y2="66759"/>
                        <a14:backgroundMark x1="45833" y1="66852" x2="45990" y2="66759"/>
                        <a14:backgroundMark x1="45677" y1="67037" x2="46102" y2="66929"/>
                        <a14:backgroundMark x1="49271" y1="66667" x2="49531" y2="66944"/>
                        <a14:backgroundMark x1="49010" y1="66667" x2="49427" y2="66759"/>
                        <a14:backgroundMark x1="38542" y1="66852" x2="39115" y2="66944"/>
                        <a14:backgroundMark x1="31458" y1="66296" x2="31458" y2="66296"/>
                        <a14:backgroundMark x1="35521" y1="66019" x2="35521" y2="66019"/>
                        <a14:backgroundMark x1="32604" y1="62963" x2="32604" y2="62963"/>
                        <a14:backgroundMark x1="33698" y1="81296" x2="33906" y2="81389"/>
                        <a14:backgroundMark x1="34167" y1="81389" x2="34688" y2="82037"/>
                        <a14:backgroundMark x1="31875" y1="66389" x2="31875" y2="66389"/>
                        <a14:backgroundMark x1="46615" y1="66574" x2="46719" y2="66481"/>
                        <a14:backgroundMark x1="46042" y1="67037" x2="46927" y2="66389"/>
                        <a14:backgroundMark x1="39115" y1="67222" x2="39375" y2="67222"/>
                        <a14:backgroundMark x1="38854" y1="67130" x2="38958" y2="67222"/>
                        <a14:backgroundMark x1="38750" y1="67130" x2="38698" y2="67130"/>
                        <a14:backgroundMark x1="28333" y1="67037" x2="29063" y2="66944"/>
                        <a14:backgroundMark x1="28490" y1="67315" x2="29063" y2="67130"/>
                        <a14:backgroundMark x1="28229" y1="67315" x2="28906" y2="67222"/>
                        <a14:backgroundMark x1="28958" y1="67222" x2="30833" y2="66204"/>
                      </a14:backgroundRemoval>
                    </a14:imgEffect>
                  </a14:imgLayer>
                </a14:imgProps>
              </a:ext>
            </a:extLst>
          </a:blip>
          <a:srcRect l="27951" t="56999" r="49325" b="15359"/>
          <a:stretch/>
        </p:blipFill>
        <p:spPr>
          <a:xfrm>
            <a:off x="3987221" y="3569390"/>
            <a:ext cx="4532147" cy="3100941"/>
          </a:xfrm>
          <a:prstGeom prst="rect">
            <a:avLst/>
          </a:prstGeom>
        </p:spPr>
      </p:pic>
      <p:sp>
        <p:nvSpPr>
          <p:cNvPr id="34" name="文字方塊 33">
            <a:extLst>
              <a:ext uri="{FF2B5EF4-FFF2-40B4-BE49-F238E27FC236}">
                <a16:creationId xmlns:a16="http://schemas.microsoft.com/office/drawing/2014/main" id="{D7075163-3BA0-3C35-8489-C04FB12C9909}"/>
              </a:ext>
            </a:extLst>
          </p:cNvPr>
          <p:cNvSpPr txBox="1"/>
          <p:nvPr/>
        </p:nvSpPr>
        <p:spPr>
          <a:xfrm>
            <a:off x="-146396" y="2863543"/>
            <a:ext cx="1944216" cy="369332"/>
          </a:xfrm>
          <a:prstGeom prst="rect">
            <a:avLst/>
          </a:prstGeom>
          <a:noFill/>
        </p:spPr>
        <p:txBody>
          <a:bodyPr wrap="square" rtlCol="0">
            <a:spAutoFit/>
          </a:bodyPr>
          <a:lstStyle/>
          <a:p>
            <a:pPr algn="ctr"/>
            <a:r>
              <a:rPr lang="zh-TW" altLang="en-US" dirty="0">
                <a:latin typeface="標楷體" panose="03000509000000000000" pitchFamily="65" charset="-120"/>
                <a:ea typeface="標楷體" panose="03000509000000000000" pitchFamily="65" charset="-120"/>
              </a:rPr>
              <a:t>雨水回收</a:t>
            </a:r>
          </a:p>
        </p:txBody>
      </p:sp>
      <p:sp>
        <p:nvSpPr>
          <p:cNvPr id="35" name="文字方塊 34"/>
          <p:cNvSpPr txBox="1"/>
          <p:nvPr/>
        </p:nvSpPr>
        <p:spPr>
          <a:xfrm>
            <a:off x="3987221" y="4998831"/>
            <a:ext cx="4934440" cy="759182"/>
          </a:xfrm>
          <a:prstGeom prst="rect">
            <a:avLst/>
          </a:prstGeom>
          <a:noFill/>
        </p:spPr>
        <p:txBody>
          <a:bodyPr wrap="square" rtlCol="0">
            <a:spAutoFit/>
          </a:bodyPr>
          <a:lstStyle/>
          <a:p>
            <a:pPr algn="ctr">
              <a:lnSpc>
                <a:spcPts val="2600"/>
              </a:lnSpc>
            </a:pPr>
            <a:r>
              <a:rPr lang="zh-TW" altLang="en-US" sz="22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2200" dirty="0">
                <a:latin typeface="Times New Roman" panose="02020603050405020304" pitchFamily="18" charset="0"/>
                <a:ea typeface="標楷體" panose="03000509000000000000" pitchFamily="65" charset="-120"/>
                <a:cs typeface="Times New Roman" panose="02020603050405020304" pitchFamily="18" charset="0"/>
              </a:rPr>
              <a:t>雨水貯留</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系統</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108</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年</a:t>
            </a:r>
            <a:r>
              <a:rPr lang="en-US" altLang="zh-TW" sz="2200" dirty="0">
                <a:latin typeface="Times New Roman" panose="02020603050405020304" pitchFamily="18" charset="0"/>
                <a:ea typeface="標楷體" panose="03000509000000000000" pitchFamily="65" charset="-120"/>
                <a:cs typeface="Times New Roman" panose="02020603050405020304" pitchFamily="18" charset="0"/>
              </a:rPr>
              <a:t>10</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月啟用，</a:t>
            </a:r>
            <a:endParaRPr lang="en-US" altLang="zh-TW" sz="2200" dirty="0">
              <a:latin typeface="Times New Roman" panose="02020603050405020304" pitchFamily="18" charset="0"/>
              <a:ea typeface="標楷體" panose="03000509000000000000" pitchFamily="65" charset="-120"/>
              <a:cs typeface="Times New Roman" panose="02020603050405020304" pitchFamily="18" charset="0"/>
            </a:endParaRPr>
          </a:p>
          <a:p>
            <a:pPr algn="ctr">
              <a:lnSpc>
                <a:spcPts val="2600"/>
              </a:lnSpc>
            </a:pP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截至</a:t>
            </a:r>
            <a:r>
              <a:rPr lang="zh-TW" altLang="en-US" sz="2200" dirty="0">
                <a:latin typeface="Times New Roman" panose="02020603050405020304" pitchFamily="18" charset="0"/>
                <a:ea typeface="標楷體" panose="03000509000000000000" pitchFamily="65" charset="-120"/>
                <a:cs typeface="Times New Roman" panose="02020603050405020304" pitchFamily="18" charset="0"/>
              </a:rPr>
              <a:t>目前</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總回收量</a:t>
            </a:r>
            <a:r>
              <a:rPr lang="zh-TW" altLang="en-US" sz="2200" dirty="0">
                <a:latin typeface="Times New Roman" panose="02020603050405020304" pitchFamily="18" charset="0"/>
                <a:ea typeface="標楷體" panose="03000509000000000000" pitchFamily="65" charset="-120"/>
                <a:cs typeface="Times New Roman" panose="02020603050405020304" pitchFamily="18" charset="0"/>
              </a:rPr>
              <a:t>為</a:t>
            </a:r>
            <a:r>
              <a:rPr lang="en-US" altLang="zh-TW" sz="2200" dirty="0">
                <a:solidFill>
                  <a:srgbClr val="FF0000"/>
                </a:solidFill>
                <a:latin typeface="Trade Gothic Next Heavy" panose="020B0903040303020004" pitchFamily="34" charset="0"/>
                <a:ea typeface="標楷體" panose="03000509000000000000" pitchFamily="65" charset="-120"/>
                <a:cs typeface="Times New Roman" panose="02020603050405020304" pitchFamily="18" charset="0"/>
              </a:rPr>
              <a:t>94,542</a:t>
            </a:r>
            <a:r>
              <a:rPr lang="zh-TW" altLang="en-US" sz="2200" dirty="0">
                <a:latin typeface="Times New Roman" panose="02020603050405020304" pitchFamily="18" charset="0"/>
                <a:ea typeface="標楷體" panose="03000509000000000000" pitchFamily="65" charset="-120"/>
                <a:cs typeface="Times New Roman" panose="02020603050405020304" pitchFamily="18" charset="0"/>
              </a:rPr>
              <a:t>噸</a:t>
            </a:r>
            <a:r>
              <a:rPr lang="zh-TW" altLang="zh-TW" sz="2200" dirty="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2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6" name="文字方塊 35">
            <a:extLst>
              <a:ext uri="{FF2B5EF4-FFF2-40B4-BE49-F238E27FC236}">
                <a16:creationId xmlns:a16="http://schemas.microsoft.com/office/drawing/2014/main" id="{A79C6BA4-712D-5D71-F79B-B612521D3ADE}"/>
              </a:ext>
            </a:extLst>
          </p:cNvPr>
          <p:cNvSpPr txBox="1"/>
          <p:nvPr/>
        </p:nvSpPr>
        <p:spPr>
          <a:xfrm>
            <a:off x="3742071" y="6155057"/>
            <a:ext cx="1659858" cy="369332"/>
          </a:xfrm>
          <a:prstGeom prst="rect">
            <a:avLst/>
          </a:prstGeom>
          <a:noFill/>
        </p:spPr>
        <p:txBody>
          <a:bodyPr wrap="square" rtlCol="0">
            <a:spAutoFit/>
          </a:bodyPr>
          <a:lstStyle/>
          <a:p>
            <a:pPr algn="ctr"/>
            <a:r>
              <a:rPr lang="zh-TW" altLang="en-US" dirty="0">
                <a:latin typeface="標楷體" panose="03000509000000000000" pitchFamily="65" charset="-120"/>
                <a:ea typeface="標楷體" panose="03000509000000000000" pitchFamily="65" charset="-120"/>
              </a:rPr>
              <a:t>清廢水</a:t>
            </a:r>
          </a:p>
        </p:txBody>
      </p:sp>
      <p:sp>
        <p:nvSpPr>
          <p:cNvPr id="6" name="文字方塊 5"/>
          <p:cNvSpPr txBox="1"/>
          <p:nvPr/>
        </p:nvSpPr>
        <p:spPr>
          <a:xfrm>
            <a:off x="47777" y="1428678"/>
            <a:ext cx="1909160" cy="400110"/>
          </a:xfrm>
          <a:prstGeom prst="rect">
            <a:avLst/>
          </a:prstGeom>
          <a:noFill/>
        </p:spPr>
        <p:txBody>
          <a:bodyPr wrap="square" rtlCol="0">
            <a:spAutoFit/>
          </a:bodyPr>
          <a:lstStyle/>
          <a:p>
            <a:r>
              <a:rPr lang="zh-TW" altLang="en-US" sz="2000" b="1" dirty="0">
                <a:latin typeface="微軟正黑體" panose="020B0604030504040204" pitchFamily="34" charset="-120"/>
                <a:ea typeface="微軟正黑體" panose="020B0604030504040204" pitchFamily="34" charset="-120"/>
                <a:cs typeface="Times New Roman" panose="02020603050405020304" pitchFamily="18" charset="0"/>
              </a:rPr>
              <a:t>雨水貯留</a:t>
            </a:r>
            <a:r>
              <a:rPr lang="zh-TW" altLang="zh-TW" sz="2000" b="1" dirty="0">
                <a:latin typeface="微軟正黑體" panose="020B0604030504040204" pitchFamily="34" charset="-120"/>
                <a:ea typeface="微軟正黑體" panose="020B0604030504040204" pitchFamily="34" charset="-120"/>
                <a:cs typeface="Times New Roman" panose="02020603050405020304" pitchFamily="18" charset="0"/>
              </a:rPr>
              <a:t>系統</a:t>
            </a:r>
            <a:endParaRPr lang="zh-TW" altLang="en-US" sz="2000" b="1" dirty="0">
              <a:latin typeface="微軟正黑體" panose="020B0604030504040204" pitchFamily="34" charset="-120"/>
              <a:ea typeface="微軟正黑體" panose="020B0604030504040204" pitchFamily="34" charset="-120"/>
            </a:endParaRPr>
          </a:p>
        </p:txBody>
      </p:sp>
      <p:pic>
        <p:nvPicPr>
          <p:cNvPr id="11" name="圖片 10">
            <a:extLst>
              <a:ext uri="{FF2B5EF4-FFF2-40B4-BE49-F238E27FC236}">
                <a16:creationId xmlns:a16="http://schemas.microsoft.com/office/drawing/2014/main" id="{E238751B-E2AF-47FC-8B19-8164EA20FAA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52821" y="3308537"/>
            <a:ext cx="3305130" cy="1495586"/>
          </a:xfrm>
          <a:prstGeom prst="rect">
            <a:avLst/>
          </a:prstGeom>
        </p:spPr>
      </p:pic>
      <p:pic>
        <p:nvPicPr>
          <p:cNvPr id="13" name="圖片 12">
            <a:extLst>
              <a:ext uri="{FF2B5EF4-FFF2-40B4-BE49-F238E27FC236}">
                <a16:creationId xmlns:a16="http://schemas.microsoft.com/office/drawing/2014/main" id="{B0680BE7-753F-4B81-9A8C-A61E83709B30}"/>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118888" y="1590461"/>
            <a:ext cx="4504619" cy="2628945"/>
          </a:xfrm>
          <a:prstGeom prst="rect">
            <a:avLst/>
          </a:prstGeom>
        </p:spPr>
      </p:pic>
      <p:sp>
        <p:nvSpPr>
          <p:cNvPr id="7" name="投影片編號版面配置區 6">
            <a:extLst>
              <a:ext uri="{FF2B5EF4-FFF2-40B4-BE49-F238E27FC236}">
                <a16:creationId xmlns:a16="http://schemas.microsoft.com/office/drawing/2014/main" id="{EB38EB02-AE14-3C01-F2AB-0C6166367436}"/>
              </a:ext>
            </a:extLst>
          </p:cNvPr>
          <p:cNvSpPr>
            <a:spLocks noGrp="1"/>
          </p:cNvSpPr>
          <p:nvPr>
            <p:ph type="sldNum" sz="quarter" idx="12"/>
          </p:nvPr>
        </p:nvSpPr>
        <p:spPr/>
        <p:txBody>
          <a:bodyPr/>
          <a:lstStyle/>
          <a:p>
            <a:fld id="{DBEDC8D0-E187-4214-AD4B-4EBE0301AF01}" type="slidenum">
              <a:rPr lang="zh-TW" altLang="en-US" smtClean="0"/>
              <a:pPr/>
              <a:t>29</a:t>
            </a:fld>
            <a:endParaRPr lang="zh-TW" altLang="en-US"/>
          </a:p>
        </p:txBody>
      </p:sp>
    </p:spTree>
    <p:extLst>
      <p:ext uri="{BB962C8B-B14F-4D97-AF65-F5344CB8AC3E}">
        <p14:creationId xmlns:p14="http://schemas.microsoft.com/office/powerpoint/2010/main" val="2164080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0" y="0"/>
            <a:ext cx="9177373" cy="7100815"/>
          </a:xfrm>
          <a:prstGeom prst="rect">
            <a:avLst/>
          </a:prstGeom>
        </p:spPr>
      </p:pic>
      <p:sp>
        <p:nvSpPr>
          <p:cNvPr id="7" name="矩形 6"/>
          <p:cNvSpPr/>
          <p:nvPr/>
        </p:nvSpPr>
        <p:spPr>
          <a:xfrm>
            <a:off x="-31819" y="1287662"/>
            <a:ext cx="9068315" cy="2800767"/>
          </a:xfrm>
          <a:prstGeom prst="rect">
            <a:avLst/>
          </a:prstGeom>
        </p:spPr>
        <p:txBody>
          <a:bodyPr wrap="square">
            <a:spAutoFit/>
          </a:bodyPr>
          <a:lstStyle/>
          <a:p>
            <a:r>
              <a:rPr lang="zh-TW" altLang="en-US" sz="2000" b="1" dirty="0">
                <a:latin typeface="微軟正黑體" panose="020B0604030504040204" pitchFamily="34" charset="-120"/>
                <a:ea typeface="微軟正黑體" panose="020B0604030504040204" pitchFamily="34" charset="-120"/>
              </a:rPr>
              <a:t>智慧水表用水管理系統</a:t>
            </a:r>
            <a:endParaRPr lang="en-US" altLang="zh-TW" sz="2000" b="1" dirty="0">
              <a:latin typeface="微軟正黑體" panose="020B0604030504040204" pitchFamily="34" charset="-120"/>
              <a:ea typeface="微軟正黑體" panose="020B0604030504040204" pitchFamily="34" charset="-120"/>
            </a:endParaRPr>
          </a:p>
          <a:p>
            <a:endParaRPr lang="en-US" altLang="zh-TW" spc="133" dirty="0">
              <a:solidFill>
                <a:schemeClr val="tx1">
                  <a:lumMod val="75000"/>
                  <a:lumOff val="25000"/>
                </a:schemeClr>
              </a:solidFill>
              <a:latin typeface="微軟正黑體" panose="020B0604030504040204" pitchFamily="34" charset="-120"/>
              <a:ea typeface="微軟正黑體" panose="020B0604030504040204" pitchFamily="34" charset="-120"/>
            </a:endParaRPr>
          </a:p>
          <a:p>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建置目的</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能更數據化、快速的得知用水異常</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查漏</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，避免不必要的用水浪費。</a:t>
            </a:r>
            <a:endParaRPr lang="en-US" altLang="zh-TW" dirty="0">
              <a:latin typeface="微軟正黑體" panose="020B0604030504040204" pitchFamily="34" charset="-120"/>
              <a:ea typeface="微軟正黑體" panose="020B0604030504040204" pitchFamily="34" charset="-120"/>
            </a:endParaRPr>
          </a:p>
          <a:p>
            <a:r>
              <a:rPr lang="en-US" altLang="zh-TW" dirty="0">
                <a:latin typeface="微軟正黑體" panose="020B0604030504040204" pitchFamily="34" charset="-120"/>
                <a:ea typeface="微軟正黑體" panose="020B0604030504040204" pitchFamily="34" charset="-120"/>
              </a:rPr>
              <a:t>2.</a:t>
            </a:r>
            <a:r>
              <a:rPr lang="zh-TW" altLang="en-US" dirty="0">
                <a:latin typeface="微軟正黑體" panose="020B0604030504040204" pitchFamily="34" charset="-120"/>
                <a:ea typeface="微軟正黑體" panose="020B0604030504040204" pitchFamily="34" charset="-120"/>
              </a:rPr>
              <a:t>系統功能</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系統可監測流量、水位及水壓並繪製分析圖表。</a:t>
            </a:r>
            <a:endParaRPr lang="en-US" altLang="zh-TW" dirty="0">
              <a:latin typeface="微軟正黑體" panose="020B0604030504040204" pitchFamily="34" charset="-120"/>
              <a:ea typeface="微軟正黑體" panose="020B0604030504040204" pitchFamily="34" charset="-120"/>
            </a:endParaRPr>
          </a:p>
          <a:p>
            <a:r>
              <a:rPr lang="en-US" altLang="zh-TW" dirty="0">
                <a:latin typeface="微軟正黑體" panose="020B0604030504040204" pitchFamily="34" charset="-120"/>
                <a:ea typeface="微軟正黑體" panose="020B0604030504040204" pitchFamily="34" charset="-120"/>
              </a:rPr>
              <a:t>3.</a:t>
            </a:r>
            <a:r>
              <a:rPr lang="zh-TW" altLang="en-US" dirty="0">
                <a:latin typeface="微軟正黑體" panose="020B0604030504040204" pitchFamily="34" charset="-120"/>
                <a:ea typeface="微軟正黑體" panose="020B0604030504040204" pitchFamily="34" charset="-120"/>
              </a:rPr>
              <a:t>計畫地點</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今年本校獲得水利署代辦經費約</a:t>
            </a:r>
            <a:r>
              <a:rPr lang="en-US" altLang="zh-TW" dirty="0">
                <a:latin typeface="微軟正黑體" panose="020B0604030504040204" pitchFamily="34" charset="-120"/>
                <a:ea typeface="微軟正黑體" panose="020B0604030504040204" pitchFamily="34" charset="-120"/>
              </a:rPr>
              <a:t>1,376</a:t>
            </a:r>
            <a:r>
              <a:rPr lang="zh-TW" altLang="en-US" dirty="0">
                <a:latin typeface="微軟正黑體" panose="020B0604030504040204" pitchFamily="34" charset="-120"/>
                <a:ea typeface="微軟正黑體" panose="020B0604030504040204" pitchFamily="34" charset="-120"/>
              </a:rPr>
              <a:t>萬元，將於成功校區、成杏校區及前案光復校區缺漏部分建置智慧水表等設備及管理系統並進行供水管網盤查檢核及圖資建置。</a:t>
            </a:r>
            <a:endParaRPr lang="en-US" altLang="zh-TW" dirty="0">
              <a:latin typeface="微軟正黑體" panose="020B0604030504040204" pitchFamily="34" charset="-120"/>
              <a:ea typeface="微軟正黑體" panose="020B0604030504040204" pitchFamily="34" charset="-120"/>
            </a:endParaRPr>
          </a:p>
          <a:p>
            <a:endParaRPr lang="zh-TW" altLang="en-US" sz="2000" spc="133" dirty="0">
              <a:solidFill>
                <a:schemeClr val="tx1">
                  <a:lumMod val="75000"/>
                  <a:lumOff val="25000"/>
                </a:schemeClr>
              </a:solidFill>
              <a:latin typeface="Microsoft YaHei" panose="020B0503020204020204" pitchFamily="34" charset="-122"/>
              <a:ea typeface="Microsoft YaHei" panose="020B0503020204020204" pitchFamily="34" charset="-122"/>
            </a:endParaRPr>
          </a:p>
          <a:p>
            <a:pPr marL="285750" indent="-285750">
              <a:buSzPct val="120000"/>
              <a:buFont typeface="Wingdings" panose="05000000000000000000" pitchFamily="2" charset="2"/>
              <a:buChar char="Ø"/>
            </a:pPr>
            <a:endParaRPr lang="en-US" altLang="zh-TW" sz="2400" kern="0" dirty="0">
              <a:solidFill>
                <a:srgbClr val="C00000"/>
              </a:solidFill>
              <a:latin typeface="Arial Narrow" panose="020B0606020202030204" pitchFamily="34" charset="0"/>
              <a:ea typeface="微軟正黑體" panose="020B0604030504040204" pitchFamily="34" charset="-120"/>
            </a:endParaRPr>
          </a:p>
          <a:p>
            <a:pPr>
              <a:buSzPct val="120000"/>
            </a:pPr>
            <a:endParaRPr lang="en-US" altLang="zh-TW" sz="2200" dirty="0">
              <a:latin typeface="微軟正黑體" panose="020B0604030504040204" pitchFamily="34" charset="-120"/>
              <a:ea typeface="微軟正黑體" panose="020B0604030504040204" pitchFamily="34" charset="-120"/>
            </a:endParaRPr>
          </a:p>
        </p:txBody>
      </p:sp>
      <p:grpSp>
        <p:nvGrpSpPr>
          <p:cNvPr id="23" name="群組 22">
            <a:extLst>
              <a:ext uri="{FF2B5EF4-FFF2-40B4-BE49-F238E27FC236}">
                <a16:creationId xmlns:a16="http://schemas.microsoft.com/office/drawing/2014/main" id="{EDCDE48B-27A3-0CA0-A2F2-19AD5935448D}"/>
              </a:ext>
            </a:extLst>
          </p:cNvPr>
          <p:cNvGrpSpPr/>
          <p:nvPr/>
        </p:nvGrpSpPr>
        <p:grpSpPr>
          <a:xfrm>
            <a:off x="150476" y="3317658"/>
            <a:ext cx="3475546" cy="2523768"/>
            <a:chOff x="489824" y="1582440"/>
            <a:chExt cx="3941135" cy="2748520"/>
          </a:xfrm>
        </p:grpSpPr>
        <p:pic>
          <p:nvPicPr>
            <p:cNvPr id="24" name="圖片 23" descr="一張含有 戶外, 文字, 螢幕擷取畫面, 地面 的圖片&#10;&#10;自動產生的描述">
              <a:extLst>
                <a:ext uri="{FF2B5EF4-FFF2-40B4-BE49-F238E27FC236}">
                  <a16:creationId xmlns:a16="http://schemas.microsoft.com/office/drawing/2014/main" id="{54C05C87-07E9-D253-F4FC-956E456D5747}"/>
                </a:ext>
              </a:extLst>
            </p:cNvPr>
            <p:cNvPicPr>
              <a:picLocks noChangeAspect="1"/>
            </p:cNvPicPr>
            <p:nvPr/>
          </p:nvPicPr>
          <p:blipFill rotWithShape="1">
            <a:blip r:embed="rId6">
              <a:extLst>
                <a:ext uri="{28A0092B-C50C-407E-A947-70E740481C1C}">
                  <a14:useLocalDpi xmlns:a14="http://schemas.microsoft.com/office/drawing/2010/main" val="0"/>
                </a:ext>
              </a:extLst>
            </a:blip>
            <a:srcRect r="4289"/>
            <a:stretch/>
          </p:blipFill>
          <p:spPr>
            <a:xfrm>
              <a:off x="489824" y="1582440"/>
              <a:ext cx="3941135" cy="2748520"/>
            </a:xfrm>
            <a:prstGeom prst="rect">
              <a:avLst/>
            </a:prstGeom>
            <a:ln w="38100">
              <a:solidFill>
                <a:schemeClr val="bg1">
                  <a:lumMod val="50000"/>
                </a:schemeClr>
              </a:solidFill>
            </a:ln>
          </p:spPr>
        </p:pic>
        <p:pic>
          <p:nvPicPr>
            <p:cNvPr id="25" name="圖片 24" descr="一張含有 管線, 消防栓, 儀表, 地面 的圖片&#10;&#10;自動產生的描述">
              <a:extLst>
                <a:ext uri="{FF2B5EF4-FFF2-40B4-BE49-F238E27FC236}">
                  <a16:creationId xmlns:a16="http://schemas.microsoft.com/office/drawing/2014/main" id="{B03157FA-838F-014B-4393-F6954F8DA50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90370" y="1582440"/>
              <a:ext cx="1940589" cy="1335398"/>
            </a:xfrm>
            <a:prstGeom prst="rect">
              <a:avLst/>
            </a:prstGeom>
          </p:spPr>
        </p:pic>
      </p:grpSp>
      <p:sp>
        <p:nvSpPr>
          <p:cNvPr id="26" name="矩形 25"/>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pic>
        <p:nvPicPr>
          <p:cNvPr id="9" name="圖片 8">
            <a:extLst>
              <a:ext uri="{FF2B5EF4-FFF2-40B4-BE49-F238E27FC236}">
                <a16:creationId xmlns:a16="http://schemas.microsoft.com/office/drawing/2014/main" id="{1F58C566-0A8B-4E3A-B57E-82280919190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45258" y="3152710"/>
            <a:ext cx="5167417" cy="2829372"/>
          </a:xfrm>
          <a:prstGeom prst="rect">
            <a:avLst/>
          </a:prstGeom>
        </p:spPr>
      </p:pic>
      <p:sp>
        <p:nvSpPr>
          <p:cNvPr id="6" name="投影片編號版面配置區 5">
            <a:extLst>
              <a:ext uri="{FF2B5EF4-FFF2-40B4-BE49-F238E27FC236}">
                <a16:creationId xmlns:a16="http://schemas.microsoft.com/office/drawing/2014/main" id="{220C4888-D28F-C8F2-AA54-B96FAF01B117}"/>
              </a:ext>
            </a:extLst>
          </p:cNvPr>
          <p:cNvSpPr>
            <a:spLocks noGrp="1"/>
          </p:cNvSpPr>
          <p:nvPr>
            <p:ph type="sldNum" sz="quarter" idx="12"/>
          </p:nvPr>
        </p:nvSpPr>
        <p:spPr/>
        <p:txBody>
          <a:bodyPr/>
          <a:lstStyle/>
          <a:p>
            <a:fld id="{DBEDC8D0-E187-4214-AD4B-4EBE0301AF01}" type="slidenum">
              <a:rPr lang="zh-TW" altLang="en-US" smtClean="0"/>
              <a:pPr/>
              <a:t>30</a:t>
            </a:fld>
            <a:endParaRPr lang="zh-TW" altLang="en-US"/>
          </a:p>
        </p:txBody>
      </p:sp>
    </p:spTree>
    <p:extLst>
      <p:ext uri="{BB962C8B-B14F-4D97-AF65-F5344CB8AC3E}">
        <p14:creationId xmlns:p14="http://schemas.microsoft.com/office/powerpoint/2010/main" val="1961202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0" y="0"/>
            <a:ext cx="9177373" cy="7100815"/>
          </a:xfrm>
          <a:prstGeom prst="rect">
            <a:avLst/>
          </a:prstGeom>
        </p:spPr>
      </p:pic>
      <p:sp>
        <p:nvSpPr>
          <p:cNvPr id="26" name="矩形 25"/>
          <p:cNvSpPr/>
          <p:nvPr/>
        </p:nvSpPr>
        <p:spPr>
          <a:xfrm>
            <a:off x="2695803" y="178200"/>
            <a:ext cx="4924197" cy="821572"/>
          </a:xfrm>
          <a:prstGeom prst="rect">
            <a:avLst/>
          </a:prstGeom>
        </p:spPr>
        <p:txBody>
          <a:bodyPr wrap="square">
            <a:spAutoFit/>
          </a:bodyPr>
          <a:lstStyle/>
          <a:p>
            <a:pPr lvl="0">
              <a:lnSpc>
                <a:spcPct val="150000"/>
              </a:lnSpc>
            </a:pPr>
            <a:r>
              <a:rPr lang="en-US" altLang="zh-TW" sz="3600" b="1" dirty="0">
                <a:solidFill>
                  <a:schemeClr val="bg1"/>
                </a:solidFill>
                <a:latin typeface="微軟正黑體" panose="020B0604030504040204" pitchFamily="34" charset="-120"/>
                <a:ea typeface="微軟正黑體" panose="020B0604030504040204" pitchFamily="34" charset="-120"/>
              </a:rPr>
              <a:t>114</a:t>
            </a:r>
            <a:r>
              <a:rPr lang="zh-TW" altLang="zh-TW" sz="3600" b="1" dirty="0">
                <a:solidFill>
                  <a:schemeClr val="bg1"/>
                </a:solidFill>
                <a:latin typeface="微軟正黑體" panose="020B0604030504040204" pitchFamily="34" charset="-120"/>
                <a:ea typeface="微軟正黑體" panose="020B0604030504040204" pitchFamily="34" charset="-120"/>
              </a:rPr>
              <a:t>年</a:t>
            </a:r>
            <a:r>
              <a:rPr lang="zh-TW" altLang="en-US" sz="3600" b="1" dirty="0">
                <a:solidFill>
                  <a:schemeClr val="bg1"/>
                </a:solidFill>
                <a:latin typeface="微軟正黑體" panose="020B0604030504040204" pitchFamily="34" charset="-120"/>
                <a:ea typeface="微軟正黑體" panose="020B0604030504040204" pitchFamily="34" charset="-120"/>
              </a:rPr>
              <a:t>節電、節水作為</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sp>
        <p:nvSpPr>
          <p:cNvPr id="16" name="矩形 15">
            <a:extLst>
              <a:ext uri="{FF2B5EF4-FFF2-40B4-BE49-F238E27FC236}">
                <a16:creationId xmlns:a16="http://schemas.microsoft.com/office/drawing/2014/main" id="{140893C6-F9E6-410E-AAD1-6EF907307774}"/>
              </a:ext>
            </a:extLst>
          </p:cNvPr>
          <p:cNvSpPr/>
          <p:nvPr/>
        </p:nvSpPr>
        <p:spPr>
          <a:xfrm>
            <a:off x="149251" y="1231721"/>
            <a:ext cx="2299053" cy="441916"/>
          </a:xfrm>
          <a:prstGeom prst="rect">
            <a:avLst/>
          </a:prstGeom>
        </p:spPr>
        <p:txBody>
          <a:bodyPr wrap="square">
            <a:spAutoFit/>
          </a:bodyPr>
          <a:lstStyle/>
          <a:p>
            <a:pPr>
              <a:lnSpc>
                <a:spcPts val="3000"/>
              </a:lnSpc>
              <a:buSzPct val="120000"/>
            </a:pPr>
            <a:r>
              <a:rPr lang="zh-TW" altLang="en-US" sz="2000" b="1" dirty="0">
                <a:latin typeface="微軟正黑體" panose="020B0604030504040204" pitchFamily="34" charset="-120"/>
                <a:ea typeface="微軟正黑體" panose="020B0604030504040204" pitchFamily="34" charset="-120"/>
              </a:rPr>
              <a:t>設備汰換補助申請</a:t>
            </a:r>
            <a:endParaRPr lang="en-US" altLang="zh-TW" sz="2000" b="1" dirty="0">
              <a:latin typeface="微軟正黑體" panose="020B0604030504040204" pitchFamily="34" charset="-120"/>
              <a:ea typeface="微軟正黑體" panose="020B0604030504040204" pitchFamily="34" charset="-120"/>
            </a:endParaRPr>
          </a:p>
        </p:txBody>
      </p:sp>
      <p:sp>
        <p:nvSpPr>
          <p:cNvPr id="19" name="文字方塊 18">
            <a:extLst>
              <a:ext uri="{FF2B5EF4-FFF2-40B4-BE49-F238E27FC236}">
                <a16:creationId xmlns:a16="http://schemas.microsoft.com/office/drawing/2014/main" id="{B1C17EA9-62C2-40F2-A404-67E996D05F07}"/>
              </a:ext>
            </a:extLst>
          </p:cNvPr>
          <p:cNvSpPr txBox="1"/>
          <p:nvPr/>
        </p:nvSpPr>
        <p:spPr>
          <a:xfrm>
            <a:off x="107504" y="1700808"/>
            <a:ext cx="8856984" cy="2939266"/>
          </a:xfrm>
          <a:prstGeom prst="rect">
            <a:avLst/>
          </a:prstGeom>
          <a:noFill/>
        </p:spPr>
        <p:txBody>
          <a:bodyPr wrap="square" rtlCol="0">
            <a:spAutoFit/>
          </a:bodyPr>
          <a:lstStyle/>
          <a:p>
            <a:pPr algn="just">
              <a:spcAft>
                <a:spcPts val="1800"/>
              </a:spcAft>
            </a:pPr>
            <a:r>
              <a:rPr lang="en-US" altLang="zh-TW" sz="2000" b="1" dirty="0">
                <a:latin typeface="Times New Roman" panose="02020603050405020304" pitchFamily="18" charset="0"/>
                <a:ea typeface="標楷體" panose="03000509000000000000" pitchFamily="65" charset="-120"/>
                <a:cs typeface="Times New Roman" panose="02020603050405020304" pitchFamily="18" charset="0"/>
              </a:rPr>
              <a:t>114</a:t>
            </a:r>
            <a:r>
              <a:rPr lang="zh-TW" altLang="en-US" sz="2000" b="1" dirty="0">
                <a:latin typeface="Times New Roman" panose="02020603050405020304" pitchFamily="18" charset="0"/>
                <a:ea typeface="標楷體" panose="03000509000000000000" pitchFamily="65" charset="-120"/>
                <a:cs typeface="Times New Roman" panose="02020603050405020304" pitchFamily="18" charset="0"/>
              </a:rPr>
              <a:t>年申請計畫</a:t>
            </a:r>
            <a:r>
              <a:rPr lang="zh-TW" altLang="en-US" sz="2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有三</a:t>
            </a:r>
            <a:r>
              <a:rPr lang="zh-TW" altLang="en-US" sz="2000" b="1" dirty="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pPr marL="271463" indent="-271463" algn="just">
              <a:spcAft>
                <a:spcPts val="1200"/>
              </a:spcAft>
            </a:pPr>
            <a:r>
              <a:rPr lang="en-US" altLang="zh-TW"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經濟部商發署</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申請分離式空調汰換、電冰箱汰換，上限</a:t>
            </a:r>
            <a:r>
              <a:rPr lang="en-US" altLang="zh-TW"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50</a:t>
            </a:r>
            <a:r>
              <a:rPr lang="zh-TW" altLang="en-US"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萬元</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，申請已通過，待撥款。</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endParaRPr>
          </a:p>
          <a:p>
            <a:pPr marL="265113" indent="-265113" algn="just"/>
            <a:r>
              <a:rPr lang="en-US" altLang="zh-TW"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經濟部能源局節能保證專案</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申請格致廳中央空調系統汰換</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，已於</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9</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月提出</a:t>
            </a:r>
            <a:r>
              <a:rPr lang="zh-TW" altLang="en-US" sz="2000" dirty="0">
                <a:solidFill>
                  <a:schemeClr val="tx2"/>
                </a:solidFill>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申請</a:t>
            </a:r>
            <a:r>
              <a:rPr lang="en-US" altLang="zh-TW" sz="2000" dirty="0">
                <a:solidFill>
                  <a:schemeClr val="tx2"/>
                </a:solidFill>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2000" dirty="0">
                <a:solidFill>
                  <a:schemeClr val="tx2"/>
                </a:solidFill>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上限</a:t>
            </a:r>
            <a:r>
              <a:rPr lang="en-US" altLang="zh-TW" sz="2000" dirty="0">
                <a:solidFill>
                  <a:schemeClr val="tx2"/>
                </a:solidFill>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500</a:t>
            </a:r>
            <a:r>
              <a:rPr lang="zh-TW" altLang="en-US" sz="2000" dirty="0">
                <a:solidFill>
                  <a:schemeClr val="tx2"/>
                </a:solidFill>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萬元</a:t>
            </a:r>
            <a:r>
              <a:rPr lang="en-US" altLang="zh-TW" sz="2000" dirty="0">
                <a:solidFill>
                  <a:schemeClr val="tx2"/>
                </a:solidFill>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，未通過。</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endParaRPr>
          </a:p>
          <a:p>
            <a:pPr marL="265113" indent="-265113" algn="just"/>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endParaRPr>
          </a:p>
          <a:p>
            <a:pPr marL="265113" indent="-265113" algn="just"/>
            <a:r>
              <a:rPr lang="en-US" altLang="zh-TW"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內政部建築研究所</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a:t>
            </a:r>
            <a:r>
              <a:rPr lang="zh-TW" altLang="en-US"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申請總圖書館建築能效改善</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申請</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30,000,000</a:t>
            </a:r>
            <a:r>
              <a:rPr lang="zh-TW" altLang="en-US" sz="2000" dirty="0">
                <a:latin typeface="Times New Roman" panose="02020603050405020304" pitchFamily="18" charset="0"/>
                <a:ea typeface="標楷體" panose="03000509000000000000" pitchFamily="65" charset="-120"/>
                <a:cs typeface="Times New Roman" panose="02020603050405020304" pitchFamily="18" charset="0"/>
                <a:sym typeface="Wingdings" panose="05000000000000000000" pitchFamily="2" charset="2"/>
              </a:rPr>
              <a:t>元，已提出申請。</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6" name="投影片編號版面配置區 5">
            <a:extLst>
              <a:ext uri="{FF2B5EF4-FFF2-40B4-BE49-F238E27FC236}">
                <a16:creationId xmlns:a16="http://schemas.microsoft.com/office/drawing/2014/main" id="{2EF833EC-072E-B32C-B6B5-B03BDB7479DC}"/>
              </a:ext>
            </a:extLst>
          </p:cNvPr>
          <p:cNvSpPr>
            <a:spLocks noGrp="1"/>
          </p:cNvSpPr>
          <p:nvPr>
            <p:ph type="sldNum" sz="quarter" idx="12"/>
          </p:nvPr>
        </p:nvSpPr>
        <p:spPr/>
        <p:txBody>
          <a:bodyPr/>
          <a:lstStyle/>
          <a:p>
            <a:fld id="{DBEDC8D0-E187-4214-AD4B-4EBE0301AF01}" type="slidenum">
              <a:rPr lang="zh-TW" altLang="en-US" smtClean="0"/>
              <a:pPr/>
              <a:t>31</a:t>
            </a:fld>
            <a:endParaRPr lang="zh-TW" altLang="en-US"/>
          </a:p>
        </p:txBody>
      </p:sp>
    </p:spTree>
    <p:extLst>
      <p:ext uri="{BB962C8B-B14F-4D97-AF65-F5344CB8AC3E}">
        <p14:creationId xmlns:p14="http://schemas.microsoft.com/office/powerpoint/2010/main" val="21066065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23226" y="0"/>
            <a:ext cx="9167226" cy="6907103"/>
          </a:xfrm>
          <a:prstGeom prst="rect">
            <a:avLst/>
          </a:prstGeom>
        </p:spPr>
      </p:pic>
      <p:sp>
        <p:nvSpPr>
          <p:cNvPr id="6" name="矩形 5"/>
          <p:cNvSpPr/>
          <p:nvPr/>
        </p:nvSpPr>
        <p:spPr>
          <a:xfrm>
            <a:off x="671955" y="3722096"/>
            <a:ext cx="7776864" cy="2185214"/>
          </a:xfrm>
          <a:prstGeom prst="rect">
            <a:avLst/>
          </a:prstGeom>
        </p:spPr>
        <p:txBody>
          <a:bodyPr wrap="square">
            <a:spAutoFit/>
          </a:bodyPr>
          <a:lstStyle/>
          <a:p>
            <a:pPr algn="ctr"/>
            <a:r>
              <a:rPr lang="zh-TW" altLang="en-US" sz="4800" b="1" dirty="0">
                <a:solidFill>
                  <a:schemeClr val="bg1"/>
                </a:solidFill>
                <a:latin typeface="微軟正黑體" panose="020B0604030504040204" pitchFamily="34" charset="-120"/>
                <a:ea typeface="微軟正黑體" panose="020B0604030504040204" pitchFamily="34" charset="-120"/>
                <a:cs typeface="華康中黑體"/>
              </a:rPr>
              <a:t>推動事項</a:t>
            </a:r>
            <a:endParaRPr lang="en-US" altLang="zh-TW" sz="4800" b="1" dirty="0">
              <a:solidFill>
                <a:schemeClr val="bg1"/>
              </a:solidFill>
              <a:latin typeface="微軟正黑體" panose="020B0604030504040204" pitchFamily="34" charset="-120"/>
              <a:ea typeface="微軟正黑體" panose="020B0604030504040204" pitchFamily="34" charset="-120"/>
              <a:cs typeface="華康中黑體"/>
            </a:endParaRPr>
          </a:p>
          <a:p>
            <a:pPr algn="ctr"/>
            <a:endParaRPr lang="en-US" altLang="zh-TW" sz="1600" dirty="0">
              <a:solidFill>
                <a:schemeClr val="bg1"/>
              </a:solidFill>
              <a:latin typeface="微軟正黑體" pitchFamily="34" charset="-120"/>
              <a:ea typeface="微軟正黑體" pitchFamily="34" charset="-120"/>
            </a:endParaRPr>
          </a:p>
          <a:p>
            <a:pPr algn="ctr"/>
            <a:endParaRPr lang="en-US" altLang="zh-TW" sz="2000" dirty="0">
              <a:solidFill>
                <a:schemeClr val="bg1"/>
              </a:solidFill>
              <a:latin typeface="微軟正黑體" pitchFamily="34" charset="-120"/>
              <a:ea typeface="微軟正黑體" pitchFamily="34" charset="-120"/>
            </a:endParaRPr>
          </a:p>
          <a:p>
            <a:pPr algn="ctr"/>
            <a:endParaRPr lang="en-US" altLang="zh-TW" sz="2000" dirty="0">
              <a:solidFill>
                <a:schemeClr val="bg1"/>
              </a:solidFill>
              <a:latin typeface="微軟正黑體" pitchFamily="34" charset="-120"/>
              <a:ea typeface="微軟正黑體" pitchFamily="34" charset="-120"/>
            </a:endParaRPr>
          </a:p>
          <a:p>
            <a:pPr algn="ctr"/>
            <a:r>
              <a:rPr lang="en-US" altLang="zh-TW" sz="3200" dirty="0">
                <a:solidFill>
                  <a:schemeClr val="bg1"/>
                </a:solidFill>
                <a:latin typeface="微軟正黑體" panose="020B0604030504040204" pitchFamily="34" charset="-120"/>
                <a:ea typeface="微軟正黑體" panose="020B0604030504040204" pitchFamily="34" charset="-120"/>
              </a:rPr>
              <a:t>                                        </a:t>
            </a:r>
            <a:endParaRPr lang="zh-TW" altLang="en-US" sz="3200" dirty="0">
              <a:solidFill>
                <a:schemeClr val="bg1"/>
              </a:solidFill>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1701C4BD-0394-7543-FE19-C69BD716803C}"/>
              </a:ext>
            </a:extLst>
          </p:cNvPr>
          <p:cNvSpPr>
            <a:spLocks noGrp="1"/>
          </p:cNvSpPr>
          <p:nvPr>
            <p:ph type="sldNum" sz="quarter" idx="12"/>
          </p:nvPr>
        </p:nvSpPr>
        <p:spPr/>
        <p:txBody>
          <a:bodyPr/>
          <a:lstStyle/>
          <a:p>
            <a:fld id="{DBEDC8D0-E187-4214-AD4B-4EBE0301AF01}" type="slidenum">
              <a:rPr lang="zh-TW" altLang="en-US" smtClean="0"/>
              <a:pPr/>
              <a:t>32</a:t>
            </a:fld>
            <a:endParaRPr lang="zh-TW" altLang="en-US"/>
          </a:p>
        </p:txBody>
      </p:sp>
    </p:spTree>
    <p:extLst>
      <p:ext uri="{BB962C8B-B14F-4D97-AF65-F5344CB8AC3E}">
        <p14:creationId xmlns:p14="http://schemas.microsoft.com/office/powerpoint/2010/main" val="33371098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33373" y="-5072"/>
            <a:ext cx="9177373" cy="7100815"/>
          </a:xfrm>
          <a:prstGeom prst="rect">
            <a:avLst/>
          </a:prstGeom>
        </p:spPr>
      </p:pic>
      <p:sp>
        <p:nvSpPr>
          <p:cNvPr id="9" name="矩形 8"/>
          <p:cNvSpPr/>
          <p:nvPr/>
        </p:nvSpPr>
        <p:spPr>
          <a:xfrm>
            <a:off x="-53886" y="1453552"/>
            <a:ext cx="9218398" cy="3875420"/>
          </a:xfrm>
          <a:prstGeom prst="rect">
            <a:avLst/>
          </a:prstGeom>
        </p:spPr>
        <p:txBody>
          <a:bodyPr wrap="square">
            <a:spAutoFit/>
          </a:bodyPr>
          <a:lstStyle/>
          <a:p>
            <a:pPr>
              <a:lnSpc>
                <a:spcPts val="2600"/>
              </a:lnSpc>
            </a:pPr>
            <a:r>
              <a:rPr lang="zh-TW" altLang="en-US" sz="2000" b="1" kern="100" dirty="0">
                <a:latin typeface="微軟正黑體" panose="020B0604030504040204" pitchFamily="34" charset="-120"/>
                <a:ea typeface="微軟正黑體" panose="020B0604030504040204" pitchFamily="34" charset="-120"/>
              </a:rPr>
              <a:t>變電站汰換</a:t>
            </a:r>
            <a:r>
              <a:rPr lang="en-US" altLang="zh-TW" sz="2000" b="1" kern="100" dirty="0">
                <a:latin typeface="微軟正黑體" panose="020B0604030504040204" pitchFamily="34" charset="-120"/>
                <a:ea typeface="微軟正黑體" panose="020B0604030504040204" pitchFamily="34" charset="-120"/>
              </a:rPr>
              <a:t>-</a:t>
            </a:r>
            <a:r>
              <a:rPr lang="zh-TW" altLang="en-US" sz="2000" b="1" kern="100" dirty="0">
                <a:latin typeface="微軟正黑體" panose="020B0604030504040204" pitchFamily="34" charset="-120"/>
                <a:ea typeface="微軟正黑體" panose="020B0604030504040204" pitchFamily="34" charset="-120"/>
              </a:rPr>
              <a:t>計算機中心</a:t>
            </a:r>
            <a:endParaRPr lang="en-US" altLang="zh-TW" sz="2000" b="1" kern="100" dirty="0">
              <a:latin typeface="微軟正黑體" panose="020B0604030504040204" pitchFamily="34" charset="-120"/>
              <a:ea typeface="微軟正黑體" panose="020B0604030504040204" pitchFamily="34" charset="-120"/>
            </a:endParaRPr>
          </a:p>
          <a:p>
            <a:pPr>
              <a:lnSpc>
                <a:spcPts val="2600"/>
              </a:lnSpc>
            </a:pPr>
            <a:r>
              <a:rPr lang="zh-TW" altLang="en-US" kern="100" dirty="0">
                <a:latin typeface="微軟正黑體" panose="020B0604030504040204" pitchFamily="34" charset="-120"/>
                <a:ea typeface="微軟正黑體" panose="020B0604030504040204" pitchFamily="34" charset="-120"/>
              </a:rPr>
              <a:t>目前計算機中心規劃設計中，</a:t>
            </a:r>
            <a:r>
              <a:rPr lang="zh-TW" altLang="en-US" dirty="0">
                <a:latin typeface="微軟正黑體" panose="020B0604030504040204" pitchFamily="34" charset="-120"/>
                <a:ea typeface="微軟正黑體" panose="020B0604030504040204" pitchFamily="34" charset="-120"/>
              </a:rPr>
              <a:t>預計於明年發包施作，與</a:t>
            </a:r>
            <a:r>
              <a:rPr lang="en-US" altLang="zh-TW" dirty="0">
                <a:latin typeface="微軟正黑體" panose="020B0604030504040204" pitchFamily="34" charset="-120"/>
                <a:ea typeface="微軟正黑體" panose="020B0604030504040204" pitchFamily="34" charset="-120"/>
              </a:rPr>
              <a:t>114</a:t>
            </a:r>
            <a:r>
              <a:rPr lang="zh-TW" altLang="en-US" dirty="0">
                <a:latin typeface="微軟正黑體" panose="020B0604030504040204" pitchFamily="34" charset="-120"/>
                <a:ea typeface="微軟正黑體" panose="020B0604030504040204" pitchFamily="34" charset="-120"/>
              </a:rPr>
              <a:t>年汰換之變電站一致，皆為全站汰換以提高電力安全度及減少能量損失。</a:t>
            </a:r>
            <a:endParaRPr lang="zh-TW" altLang="zh-TW" dirty="0">
              <a:latin typeface="微軟正黑體" panose="020B0604030504040204" pitchFamily="34" charset="-120"/>
              <a:ea typeface="微軟正黑體" panose="020B0604030504040204" pitchFamily="34" charset="-120"/>
            </a:endParaRPr>
          </a:p>
          <a:p>
            <a:pPr lvl="0">
              <a:lnSpc>
                <a:spcPts val="2600"/>
              </a:lnSpc>
            </a:pPr>
            <a:endParaRPr lang="zh-TW" altLang="zh-TW" dirty="0">
              <a:latin typeface="微軟正黑體" panose="020B0604030504040204" pitchFamily="34" charset="-120"/>
              <a:ea typeface="微軟正黑體" panose="020B0604030504040204" pitchFamily="34" charset="-120"/>
            </a:endParaRPr>
          </a:p>
          <a:p>
            <a:pPr>
              <a:lnSpc>
                <a:spcPts val="2600"/>
              </a:lnSpc>
            </a:pPr>
            <a:endParaRPr lang="zh-TW" altLang="zh-TW" sz="2000" kern="100" dirty="0">
              <a:latin typeface="微軟正黑體" panose="020B0604030504040204" pitchFamily="34" charset="-120"/>
              <a:ea typeface="微軟正黑體" panose="020B0604030504040204" pitchFamily="34" charset="-120"/>
            </a:endParaRPr>
          </a:p>
          <a:p>
            <a:pPr indent="533400">
              <a:lnSpc>
                <a:spcPts val="2500"/>
              </a:lnSpc>
            </a:pPr>
            <a:endParaRPr lang="en-US" altLang="zh-TW" sz="2000" kern="100" dirty="0">
              <a:solidFill>
                <a:srgbClr val="000000"/>
              </a:solidFill>
              <a:latin typeface="微軟正黑體" panose="020B0604030504040204" pitchFamily="34" charset="-120"/>
              <a:ea typeface="微軟正黑體" panose="020B0604030504040204" pitchFamily="34" charset="-120"/>
            </a:endParaRPr>
          </a:p>
          <a:p>
            <a:pPr marL="177800">
              <a:lnSpc>
                <a:spcPts val="2500"/>
              </a:lnSpc>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2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zh-TW" altLang="zh-TW" sz="2200" b="1" dirty="0">
              <a:latin typeface="微軟正黑體" panose="020B0604030504040204" pitchFamily="34" charset="-120"/>
              <a:ea typeface="微軟正黑體" panose="020B0604030504040204" pitchFamily="34" charset="-120"/>
            </a:endParaRPr>
          </a:p>
        </p:txBody>
      </p:sp>
      <p:sp>
        <p:nvSpPr>
          <p:cNvPr id="23" name="矩形 22"/>
          <p:cNvSpPr/>
          <p:nvPr/>
        </p:nvSpPr>
        <p:spPr>
          <a:xfrm>
            <a:off x="2695803" y="178200"/>
            <a:ext cx="4924197" cy="821572"/>
          </a:xfrm>
          <a:prstGeom prst="rect">
            <a:avLst/>
          </a:prstGeom>
        </p:spPr>
        <p:txBody>
          <a:bodyPr wrap="square">
            <a:spAutoFit/>
          </a:bodyPr>
          <a:lstStyle/>
          <a:p>
            <a:pPr lvl="0">
              <a:lnSpc>
                <a:spcPct val="150000"/>
              </a:lnSpc>
            </a:pPr>
            <a:r>
              <a:rPr lang="zh-TW" altLang="en-US" sz="3600" b="1" dirty="0">
                <a:solidFill>
                  <a:schemeClr val="bg1"/>
                </a:solidFill>
                <a:latin typeface="微軟正黑體" panose="020B0604030504040204" pitchFamily="34" charset="-120"/>
                <a:ea typeface="微軟正黑體" panose="020B0604030504040204" pitchFamily="34" charset="-120"/>
              </a:rPr>
              <a:t>推動事項</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pic>
        <p:nvPicPr>
          <p:cNvPr id="12" name="圖片 11">
            <a:extLst>
              <a:ext uri="{FF2B5EF4-FFF2-40B4-BE49-F238E27FC236}">
                <a16:creationId xmlns:a16="http://schemas.microsoft.com/office/drawing/2014/main" id="{F601E0E3-D264-4420-BBBD-602E846071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91680" y="2495849"/>
            <a:ext cx="5306126" cy="3980493"/>
          </a:xfrm>
          <a:prstGeom prst="rect">
            <a:avLst/>
          </a:prstGeom>
        </p:spPr>
      </p:pic>
      <p:sp>
        <p:nvSpPr>
          <p:cNvPr id="6" name="投影片編號版面配置區 5">
            <a:extLst>
              <a:ext uri="{FF2B5EF4-FFF2-40B4-BE49-F238E27FC236}">
                <a16:creationId xmlns:a16="http://schemas.microsoft.com/office/drawing/2014/main" id="{589702B7-649C-D73B-AFB6-CEBC9442A75E}"/>
              </a:ext>
            </a:extLst>
          </p:cNvPr>
          <p:cNvSpPr>
            <a:spLocks noGrp="1"/>
          </p:cNvSpPr>
          <p:nvPr>
            <p:ph type="sldNum" sz="quarter" idx="12"/>
          </p:nvPr>
        </p:nvSpPr>
        <p:spPr/>
        <p:txBody>
          <a:bodyPr/>
          <a:lstStyle/>
          <a:p>
            <a:fld id="{DBEDC8D0-E187-4214-AD4B-4EBE0301AF01}" type="slidenum">
              <a:rPr lang="zh-TW" altLang="en-US" smtClean="0"/>
              <a:pPr/>
              <a:t>33</a:t>
            </a:fld>
            <a:endParaRPr lang="zh-TW" altLang="en-US"/>
          </a:p>
        </p:txBody>
      </p:sp>
    </p:spTree>
    <p:extLst>
      <p:ext uri="{BB962C8B-B14F-4D97-AF65-F5344CB8AC3E}">
        <p14:creationId xmlns:p14="http://schemas.microsoft.com/office/powerpoint/2010/main" val="1277396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33373" y="-5072"/>
            <a:ext cx="9177373" cy="7100815"/>
          </a:xfrm>
          <a:prstGeom prst="rect">
            <a:avLst/>
          </a:prstGeom>
        </p:spPr>
      </p:pic>
      <p:sp>
        <p:nvSpPr>
          <p:cNvPr id="9" name="矩形 8"/>
          <p:cNvSpPr/>
          <p:nvPr/>
        </p:nvSpPr>
        <p:spPr>
          <a:xfrm>
            <a:off x="-53886" y="1453552"/>
            <a:ext cx="9218398" cy="4542269"/>
          </a:xfrm>
          <a:prstGeom prst="rect">
            <a:avLst/>
          </a:prstGeom>
        </p:spPr>
        <p:txBody>
          <a:bodyPr wrap="square">
            <a:spAutoFit/>
          </a:bodyPr>
          <a:lstStyle/>
          <a:p>
            <a:pPr>
              <a:lnSpc>
                <a:spcPts val="2600"/>
              </a:lnSpc>
            </a:pPr>
            <a:r>
              <a:rPr lang="zh-TW" altLang="en-US" sz="2000" b="1" kern="100" dirty="0">
                <a:latin typeface="微軟正黑體" panose="020B0604030504040204" pitchFamily="34" charset="-120"/>
                <a:ea typeface="微軟正黑體" panose="020B0604030504040204" pitchFamily="34" charset="-120"/>
              </a:rPr>
              <a:t>格致廳中央空調汰換</a:t>
            </a:r>
            <a:endParaRPr lang="en-US" altLang="zh-TW" sz="2000" b="1" kern="100" dirty="0">
              <a:latin typeface="微軟正黑體" panose="020B0604030504040204" pitchFamily="34" charset="-120"/>
              <a:ea typeface="微軟正黑體" panose="020B0604030504040204" pitchFamily="34" charset="-120"/>
            </a:endParaRPr>
          </a:p>
          <a:p>
            <a:pPr lvl="0">
              <a:lnSpc>
                <a:spcPts val="2600"/>
              </a:lnSpc>
            </a:pPr>
            <a:r>
              <a:rPr lang="zh-TW" altLang="en-US" sz="2000" dirty="0">
                <a:latin typeface="微軟正黑體" panose="020B0604030504040204" pitchFamily="34" charset="-120"/>
                <a:ea typeface="微軟正黑體" panose="020B0604030504040204" pitchFamily="34" charset="-120"/>
              </a:rPr>
              <a:t>      </a:t>
            </a:r>
            <a:endParaRPr lang="en-US" altLang="zh-TW" sz="2000" dirty="0">
              <a:latin typeface="微軟正黑體" panose="020B0604030504040204" pitchFamily="34" charset="-120"/>
              <a:ea typeface="微軟正黑體" panose="020B0604030504040204" pitchFamily="34" charset="-120"/>
            </a:endParaRPr>
          </a:p>
          <a:p>
            <a:pPr lvl="0">
              <a:lnSpc>
                <a:spcPts val="2600"/>
              </a:lnSpc>
            </a:pPr>
            <a:r>
              <a:rPr lang="zh-TW" altLang="en-US" dirty="0">
                <a:latin typeface="微軟正黑體" panose="020B0604030504040204" pitchFamily="34" charset="-120"/>
                <a:ea typeface="微軟正黑體" panose="020B0604030504040204" pitchFamily="34" charset="-120"/>
              </a:rPr>
              <a:t>格致廳預計明年進行冰水主機、水泵等老舊設備汰換，其中選用節能之</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螺旋式變頻主機</a:t>
            </a:r>
            <a:r>
              <a:rPr lang="zh-TW" altLang="en-US" dirty="0">
                <a:latin typeface="微軟正黑體" panose="020B0604030504040204" pitchFamily="34" charset="-120"/>
                <a:ea typeface="微軟正黑體" panose="020B0604030504040204" pitchFamily="34" charset="-120"/>
              </a:rPr>
              <a:t>，更換後能減少損失，</a:t>
            </a:r>
            <a:r>
              <a:rPr lang="zh-TW" altLang="en-US" dirty="0">
                <a:latin typeface="微軟正黑體" panose="020B0604030504040204" pitchFamily="34" charset="-120"/>
                <a:ea typeface="微軟正黑體" panose="020B0604030504040204" pitchFamily="34" charset="-120"/>
                <a:cs typeface="Times New Roman" panose="02020603050405020304" pitchFamily="18" charset="0"/>
              </a:rPr>
              <a:t>未來將持續汰換校內老舊冰機、水泵等設備並定期清洗水塔，以提高節能率</a:t>
            </a:r>
            <a:r>
              <a:rPr lang="zh-TW" altLang="zh-TW" dirty="0">
                <a:latin typeface="微軟正黑體" panose="020B0604030504040204" pitchFamily="34" charset="-120"/>
                <a:ea typeface="微軟正黑體" panose="020B0604030504040204" pitchFamily="34" charset="-120"/>
              </a:rPr>
              <a:t>。</a:t>
            </a:r>
          </a:p>
          <a:p>
            <a:pPr lvl="0">
              <a:lnSpc>
                <a:spcPts val="2600"/>
              </a:lnSpc>
            </a:pPr>
            <a:endParaRPr lang="zh-TW" altLang="zh-TW" dirty="0">
              <a:latin typeface="微軟正黑體" panose="020B0604030504040204" pitchFamily="34" charset="-120"/>
              <a:ea typeface="微軟正黑體" panose="020B0604030504040204" pitchFamily="34" charset="-120"/>
            </a:endParaRPr>
          </a:p>
          <a:p>
            <a:pPr>
              <a:lnSpc>
                <a:spcPts val="2600"/>
              </a:lnSpc>
            </a:pPr>
            <a:endParaRPr lang="zh-TW" altLang="zh-TW" sz="2000" kern="100" dirty="0">
              <a:latin typeface="微軟正黑體" panose="020B0604030504040204" pitchFamily="34" charset="-120"/>
              <a:ea typeface="微軟正黑體" panose="020B0604030504040204" pitchFamily="34" charset="-120"/>
            </a:endParaRPr>
          </a:p>
          <a:p>
            <a:pPr indent="533400">
              <a:lnSpc>
                <a:spcPts val="2500"/>
              </a:lnSpc>
            </a:pPr>
            <a:endParaRPr lang="en-US" altLang="zh-TW" sz="2000" kern="100" dirty="0">
              <a:solidFill>
                <a:srgbClr val="000000"/>
              </a:solidFill>
              <a:latin typeface="微軟正黑體" panose="020B0604030504040204" pitchFamily="34" charset="-120"/>
              <a:ea typeface="微軟正黑體" panose="020B0604030504040204" pitchFamily="34" charset="-120"/>
            </a:endParaRPr>
          </a:p>
          <a:p>
            <a:pPr marL="177800">
              <a:lnSpc>
                <a:spcPts val="2500"/>
              </a:lnSpc>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2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zh-TW" altLang="zh-TW" sz="2200" b="1" dirty="0">
              <a:latin typeface="微軟正黑體" panose="020B0604030504040204" pitchFamily="34" charset="-120"/>
              <a:ea typeface="微軟正黑體" panose="020B0604030504040204" pitchFamily="34" charset="-120"/>
            </a:endParaRPr>
          </a:p>
        </p:txBody>
      </p:sp>
      <p:sp>
        <p:nvSpPr>
          <p:cNvPr id="23" name="矩形 22"/>
          <p:cNvSpPr/>
          <p:nvPr/>
        </p:nvSpPr>
        <p:spPr>
          <a:xfrm>
            <a:off x="2695803" y="178200"/>
            <a:ext cx="4924197" cy="821572"/>
          </a:xfrm>
          <a:prstGeom prst="rect">
            <a:avLst/>
          </a:prstGeom>
        </p:spPr>
        <p:txBody>
          <a:bodyPr wrap="square">
            <a:spAutoFit/>
          </a:bodyPr>
          <a:lstStyle/>
          <a:p>
            <a:pPr lvl="0">
              <a:lnSpc>
                <a:spcPct val="150000"/>
              </a:lnSpc>
            </a:pPr>
            <a:r>
              <a:rPr lang="zh-TW" altLang="en-US" sz="3600" b="1" dirty="0">
                <a:solidFill>
                  <a:schemeClr val="bg1"/>
                </a:solidFill>
                <a:latin typeface="微軟正黑體" panose="020B0604030504040204" pitchFamily="34" charset="-120"/>
                <a:ea typeface="微軟正黑體" panose="020B0604030504040204" pitchFamily="34" charset="-120"/>
              </a:rPr>
              <a:t>推動事項</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a16="http://schemas.microsoft.com/office/drawing/2014/main" id="{61203723-7629-4A11-BD70-C862FE99ADE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50396" y="3045774"/>
            <a:ext cx="4509836" cy="3383140"/>
          </a:xfrm>
          <a:prstGeom prst="rect">
            <a:avLst/>
          </a:prstGeom>
        </p:spPr>
      </p:pic>
      <p:sp>
        <p:nvSpPr>
          <p:cNvPr id="6" name="投影片編號版面配置區 5">
            <a:extLst>
              <a:ext uri="{FF2B5EF4-FFF2-40B4-BE49-F238E27FC236}">
                <a16:creationId xmlns:a16="http://schemas.microsoft.com/office/drawing/2014/main" id="{972B2EC8-515B-B53F-3389-D2C70CF27479}"/>
              </a:ext>
            </a:extLst>
          </p:cNvPr>
          <p:cNvSpPr>
            <a:spLocks noGrp="1"/>
          </p:cNvSpPr>
          <p:nvPr>
            <p:ph type="sldNum" sz="quarter" idx="12"/>
          </p:nvPr>
        </p:nvSpPr>
        <p:spPr/>
        <p:txBody>
          <a:bodyPr/>
          <a:lstStyle/>
          <a:p>
            <a:fld id="{DBEDC8D0-E187-4214-AD4B-4EBE0301AF01}" type="slidenum">
              <a:rPr lang="zh-TW" altLang="en-US" smtClean="0"/>
              <a:pPr/>
              <a:t>34</a:t>
            </a:fld>
            <a:endParaRPr lang="zh-TW" altLang="en-US"/>
          </a:p>
        </p:txBody>
      </p:sp>
    </p:spTree>
    <p:extLst>
      <p:ext uri="{BB962C8B-B14F-4D97-AF65-F5344CB8AC3E}">
        <p14:creationId xmlns:p14="http://schemas.microsoft.com/office/powerpoint/2010/main" val="3070156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0" y="188640"/>
            <a:ext cx="9144000" cy="6907103"/>
          </a:xfrm>
          <a:prstGeom prst="rect">
            <a:avLst/>
          </a:prstGeom>
        </p:spPr>
      </p:pic>
      <p:sp>
        <p:nvSpPr>
          <p:cNvPr id="4" name="矩形 3"/>
          <p:cNvSpPr/>
          <p:nvPr/>
        </p:nvSpPr>
        <p:spPr>
          <a:xfrm>
            <a:off x="-42704" y="315436"/>
            <a:ext cx="5824030" cy="523220"/>
          </a:xfrm>
          <a:prstGeom prst="rect">
            <a:avLst/>
          </a:prstGeom>
        </p:spPr>
        <p:txBody>
          <a:bodyPr wrap="none">
            <a:spAutoFit/>
          </a:bodyPr>
          <a:lstStyle/>
          <a:p>
            <a:r>
              <a:rPr lang="en-US" altLang="zh-TW" sz="2800" b="1" dirty="0">
                <a:latin typeface="微軟正黑體" panose="020B0604030504040204" pitchFamily="34" charset="-120"/>
                <a:ea typeface="微軟正黑體" panose="020B0604030504040204" pitchFamily="34" charset="-120"/>
              </a:rPr>
              <a:t>1</a:t>
            </a:r>
            <a:r>
              <a:rPr lang="zh-TW" altLang="en-US" sz="2800" b="1" dirty="0">
                <a:latin typeface="微軟正黑體" panose="020B0604030504040204" pitchFamily="34" charset="-120"/>
                <a:ea typeface="微軟正黑體" panose="020B0604030504040204" pitchFamily="34" charset="-120"/>
              </a:rPr>
              <a:t>、台電電價結構</a:t>
            </a:r>
            <a:r>
              <a:rPr lang="en-US" altLang="zh-TW" sz="2800" b="1"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以時間電價為例</a:t>
            </a:r>
            <a:r>
              <a:rPr lang="en-US" altLang="zh-TW" sz="2800" b="1" dirty="0">
                <a:latin typeface="微軟正黑體" panose="020B0604030504040204" pitchFamily="34" charset="-120"/>
                <a:ea typeface="微軟正黑體" panose="020B0604030504040204" pitchFamily="34" charset="-120"/>
              </a:rPr>
              <a:t>)</a:t>
            </a:r>
            <a:endParaRPr lang="zh-TW" altLang="en-US" sz="2800" b="1" dirty="0">
              <a:latin typeface="微軟正黑體" panose="020B0604030504040204" pitchFamily="34" charset="-120"/>
              <a:ea typeface="微軟正黑體" panose="020B0604030504040204" pitchFamily="34" charset="-120"/>
            </a:endParaRPr>
          </a:p>
        </p:txBody>
      </p:sp>
      <p:sp>
        <p:nvSpPr>
          <p:cNvPr id="2" name="Rectangle 2"/>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819400" y="139809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7" name="Rectangle 6"/>
          <p:cNvSpPr>
            <a:spLocks noChangeArrowheads="1"/>
          </p:cNvSpPr>
          <p:nvPr/>
        </p:nvSpPr>
        <p:spPr bwMode="auto">
          <a:xfrm>
            <a:off x="5638800" y="136880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sp>
        <p:nvSpPr>
          <p:cNvPr id="18" name="Rectangle 8"/>
          <p:cNvSpPr>
            <a:spLocks noChangeArrowheads="1"/>
          </p:cNvSpPr>
          <p:nvPr/>
        </p:nvSpPr>
        <p:spPr bwMode="auto">
          <a:xfrm>
            <a:off x="0"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latin typeface="微軟正黑體" panose="020B0604030504040204" pitchFamily="34" charset="-120"/>
              <a:ea typeface="微軟正黑體" panose="020B0604030504040204" pitchFamily="34" charset="-120"/>
            </a:endParaRPr>
          </a:p>
        </p:txBody>
      </p:sp>
      <p:pic>
        <p:nvPicPr>
          <p:cNvPr id="21" name="Picture 33"/>
          <p:cNvPicPr>
            <a:picLocks noChangeAspect="1" noChangeArrowheads="1"/>
          </p:cNvPicPr>
          <p:nvPr/>
        </p:nvPicPr>
        <p:blipFill>
          <a:blip r:embed="rId4" cstate="print">
            <a:extLst>
              <a:ext uri="{28A0092B-C50C-407E-A947-70E740481C1C}">
                <a14:useLocalDpi xmlns:a14="http://schemas.microsoft.com/office/drawing/2010/main" val="0"/>
              </a:ext>
            </a:extLst>
          </a:blip>
          <a:srcRect t="4118" b="68030"/>
          <a:stretch>
            <a:fillRect/>
          </a:stretch>
        </p:blipFill>
        <p:spPr bwMode="auto">
          <a:xfrm>
            <a:off x="337739" y="1196752"/>
            <a:ext cx="7000875"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899592" y="4687319"/>
            <a:ext cx="6696744" cy="1054135"/>
          </a:xfrm>
          <a:prstGeom prst="rect">
            <a:avLst/>
          </a:prstGeom>
        </p:spPr>
        <p:txBody>
          <a:bodyPr wrap="square">
            <a:spAutoFit/>
          </a:bodyPr>
          <a:lstStyle/>
          <a:p>
            <a:pPr marL="285750" indent="-285750">
              <a:lnSpc>
                <a:spcPts val="2500"/>
              </a:lnSpc>
              <a:buSzPct val="120000"/>
              <a:buFont typeface="Wingdings" panose="05000000000000000000" pitchFamily="2" charset="2"/>
              <a:buChar char="Ø"/>
            </a:pPr>
            <a:r>
              <a:rPr lang="zh-TW" altLang="en-US" sz="1600" dirty="0">
                <a:latin typeface="微軟正黑體" panose="020B0604030504040204" pitchFamily="34" charset="-120"/>
                <a:ea typeface="微軟正黑體" panose="020B0604030504040204" pitchFamily="34" charset="-120"/>
              </a:rPr>
              <a:t>超約附加費：</a:t>
            </a:r>
            <a:endParaRPr lang="en-US" altLang="zh-TW" sz="1600" dirty="0">
              <a:latin typeface="微軟正黑體" panose="020B0604030504040204" pitchFamily="34" charset="-120"/>
              <a:ea typeface="微軟正黑體" panose="020B0604030504040204" pitchFamily="34" charset="-120"/>
            </a:endParaRP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最高需量在契約容量</a:t>
            </a:r>
            <a:r>
              <a:rPr lang="en-US" altLang="zh-TW" sz="1600" dirty="0">
                <a:latin typeface="微軟正黑體" panose="020B0604030504040204" pitchFamily="34" charset="-120"/>
                <a:ea typeface="微軟正黑體" panose="020B0604030504040204" pitchFamily="34" charset="-120"/>
              </a:rPr>
              <a:t>100~110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2</a:t>
            </a:r>
            <a:r>
              <a:rPr lang="zh-TW" altLang="en-US" sz="1600" dirty="0">
                <a:latin typeface="微軟正黑體" panose="020B0604030504040204" pitchFamily="34" charset="-120"/>
                <a:ea typeface="微軟正黑體" panose="020B0604030504040204" pitchFamily="34" charset="-120"/>
              </a:rPr>
              <a:t>倍電費單價計收。</a:t>
            </a:r>
          </a:p>
          <a:p>
            <a:pPr marL="285750" indent="-107950">
              <a:lnSpc>
                <a:spcPts val="2500"/>
              </a:lnSpc>
              <a:buSzPct val="120000"/>
              <a:buFont typeface="Wingdings" panose="05000000000000000000" pitchFamily="2" charset="2"/>
              <a:buChar char="l"/>
            </a:pPr>
            <a:r>
              <a:rPr lang="zh-TW" altLang="en-US" sz="1600" dirty="0">
                <a:latin typeface="微軟正黑體" panose="020B0604030504040204" pitchFamily="34" charset="-120"/>
                <a:ea typeface="微軟正黑體" panose="020B0604030504040204" pitchFamily="34" charset="-120"/>
              </a:rPr>
              <a:t> 最高需量超過契約容量</a:t>
            </a:r>
            <a:r>
              <a:rPr lang="en-US" altLang="zh-TW" sz="1600" dirty="0">
                <a:latin typeface="微軟正黑體" panose="020B0604030504040204" pitchFamily="34" charset="-120"/>
                <a:ea typeface="微軟正黑體" panose="020B0604030504040204" pitchFamily="34" charset="-120"/>
              </a:rPr>
              <a:t>110</a:t>
            </a:r>
            <a:r>
              <a:rPr lang="zh-TW" altLang="en-US" sz="1600" dirty="0">
                <a:latin typeface="微軟正黑體" panose="020B0604030504040204" pitchFamily="34" charset="-120"/>
                <a:ea typeface="微軟正黑體" panose="020B0604030504040204" pitchFamily="34" charset="-120"/>
              </a:rPr>
              <a:t>％的部分，按</a:t>
            </a:r>
            <a:r>
              <a:rPr lang="en-US" altLang="zh-TW" sz="1600" dirty="0">
                <a:latin typeface="微軟正黑體" panose="020B0604030504040204" pitchFamily="34" charset="-120"/>
                <a:ea typeface="微軟正黑體" panose="020B0604030504040204" pitchFamily="34" charset="-120"/>
              </a:rPr>
              <a:t>3</a:t>
            </a:r>
            <a:r>
              <a:rPr lang="zh-TW" altLang="en-US" sz="1600" dirty="0">
                <a:latin typeface="微軟正黑體" panose="020B0604030504040204" pitchFamily="34" charset="-120"/>
                <a:ea typeface="微軟正黑體" panose="020B0604030504040204" pitchFamily="34" charset="-120"/>
              </a:rPr>
              <a:t>倍電費單價計收。</a:t>
            </a:r>
          </a:p>
        </p:txBody>
      </p:sp>
      <p:pic>
        <p:nvPicPr>
          <p:cNvPr id="10" name="圖片 9" descr="成功大學-簡報-02.jpg"/>
          <p:cNvPicPr>
            <a:picLocks noChangeAspect="1"/>
          </p:cNvPicPr>
          <p:nvPr/>
        </p:nvPicPr>
        <p:blipFill>
          <a:blip r:embed="rId5" cstate="print"/>
          <a:stretch>
            <a:fillRect/>
          </a:stretch>
        </p:blipFill>
        <p:spPr>
          <a:xfrm>
            <a:off x="-33373" y="-5072"/>
            <a:ext cx="9177373" cy="7100815"/>
          </a:xfrm>
          <a:prstGeom prst="rect">
            <a:avLst/>
          </a:prstGeom>
        </p:spPr>
      </p:pic>
      <p:sp>
        <p:nvSpPr>
          <p:cNvPr id="9" name="矩形 8"/>
          <p:cNvSpPr/>
          <p:nvPr/>
        </p:nvSpPr>
        <p:spPr>
          <a:xfrm>
            <a:off x="-53886" y="1453552"/>
            <a:ext cx="9018374" cy="4875694"/>
          </a:xfrm>
          <a:prstGeom prst="rect">
            <a:avLst/>
          </a:prstGeom>
        </p:spPr>
        <p:txBody>
          <a:bodyPr wrap="square">
            <a:spAutoFit/>
          </a:bodyPr>
          <a:lstStyle/>
          <a:p>
            <a:pPr>
              <a:lnSpc>
                <a:spcPts val="2600"/>
              </a:lnSpc>
            </a:pPr>
            <a:r>
              <a:rPr lang="zh-TW" altLang="en-US" sz="2000" b="1" kern="100" dirty="0">
                <a:latin typeface="微軟正黑體" panose="020B0604030504040204" pitchFamily="34" charset="-120"/>
                <a:ea typeface="微軟正黑體" panose="020B0604030504040204" pitchFamily="34" charset="-120"/>
              </a:rPr>
              <a:t>勝利校區雨水貯留系統</a:t>
            </a:r>
            <a:r>
              <a:rPr lang="zh-TW" altLang="en-US" sz="2000" dirty="0">
                <a:latin typeface="微軟正黑體" panose="020B0604030504040204" pitchFamily="34" charset="-120"/>
                <a:ea typeface="微軟正黑體" panose="020B0604030504040204" pitchFamily="34" charset="-120"/>
              </a:rPr>
              <a:t>      </a:t>
            </a:r>
            <a:endParaRPr lang="en-US" altLang="zh-TW" sz="2000" dirty="0">
              <a:latin typeface="微軟正黑體" panose="020B0604030504040204" pitchFamily="34" charset="-120"/>
              <a:ea typeface="微軟正黑體" panose="020B0604030504040204" pitchFamily="34" charset="-120"/>
            </a:endParaRPr>
          </a:p>
          <a:p>
            <a:pPr lvl="0">
              <a:lnSpc>
                <a:spcPts val="2600"/>
              </a:lnSpc>
            </a:pPr>
            <a:r>
              <a:rPr lang="zh-TW" altLang="en-US" dirty="0">
                <a:latin typeface="微軟正黑體" panose="020B0604030504040204" pitchFamily="34" charset="-120"/>
                <a:ea typeface="微軟正黑體" panose="020B0604030504040204" pitchFamily="34" charset="-120"/>
              </a:rPr>
              <a:t>勝利校區鄰近宿舍區有一處機車停車場，地勢較周邊低，每逢豪大雨、時有淹水情事發生，造成停放之機車泡水受損。另外成大校園澆灌及沖廁用水需求量高，目前多以自來水供應。本案利用該低地停車場墊高設置雨水貯留設施，所蒐集之雨水藉由過濾系統回饋於校園綠地及校舍沖廁使用，達活化水資源、降低對自來水之用量，並可解決積淹水之困擾。</a:t>
            </a:r>
            <a:r>
              <a:rPr lang="zh-TW" altLang="zh-TW" dirty="0">
                <a:latin typeface="微軟正黑體" panose="020B0604030504040204" pitchFamily="34" charset="-120"/>
                <a:ea typeface="微軟正黑體" panose="020B0604030504040204" pitchFamily="34" charset="-120"/>
              </a:rPr>
              <a:t>。</a:t>
            </a:r>
          </a:p>
          <a:p>
            <a:pPr lvl="0">
              <a:lnSpc>
                <a:spcPts val="2600"/>
              </a:lnSpc>
            </a:pPr>
            <a:endParaRPr lang="zh-TW" altLang="zh-TW" dirty="0">
              <a:latin typeface="微軟正黑體" panose="020B0604030504040204" pitchFamily="34" charset="-120"/>
              <a:ea typeface="微軟正黑體" panose="020B0604030504040204" pitchFamily="34" charset="-120"/>
            </a:endParaRPr>
          </a:p>
          <a:p>
            <a:pPr>
              <a:lnSpc>
                <a:spcPts val="2600"/>
              </a:lnSpc>
            </a:pPr>
            <a:endParaRPr lang="zh-TW" altLang="zh-TW" sz="2000" kern="100" dirty="0">
              <a:latin typeface="微軟正黑體" panose="020B0604030504040204" pitchFamily="34" charset="-120"/>
              <a:ea typeface="微軟正黑體" panose="020B0604030504040204" pitchFamily="34" charset="-120"/>
            </a:endParaRPr>
          </a:p>
          <a:p>
            <a:pPr indent="533400">
              <a:lnSpc>
                <a:spcPts val="2500"/>
              </a:lnSpc>
            </a:pPr>
            <a:endParaRPr lang="en-US" altLang="zh-TW" sz="2000" kern="100" dirty="0">
              <a:solidFill>
                <a:srgbClr val="000000"/>
              </a:solidFill>
              <a:latin typeface="微軟正黑體" panose="020B0604030504040204" pitchFamily="34" charset="-120"/>
              <a:ea typeface="微軟正黑體" panose="020B0604030504040204" pitchFamily="34" charset="-120"/>
            </a:endParaRPr>
          </a:p>
          <a:p>
            <a:pPr marL="177800">
              <a:lnSpc>
                <a:spcPts val="2500"/>
              </a:lnSpc>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400" b="1" dirty="0">
              <a:latin typeface="微軟正黑體" panose="020B0604030504040204" pitchFamily="34" charset="-120"/>
              <a:ea typeface="微軟正黑體" panose="020B0604030504040204" pitchFamily="34" charset="-120"/>
            </a:endParaRPr>
          </a:p>
          <a:p>
            <a:pPr marL="177800">
              <a:lnSpc>
                <a:spcPts val="2000"/>
              </a:lnSpc>
            </a:pPr>
            <a:endParaRPr lang="en-US" altLang="zh-TW" sz="2200" b="1" dirty="0">
              <a:latin typeface="微軟正黑體" panose="020B0604030504040204" pitchFamily="34" charset="-120"/>
              <a:ea typeface="微軟正黑體" panose="020B0604030504040204" pitchFamily="34" charset="-120"/>
            </a:endParaRPr>
          </a:p>
          <a:p>
            <a:pPr marL="342900" indent="-165100">
              <a:lnSpc>
                <a:spcPts val="2500"/>
              </a:lnSpc>
              <a:buFont typeface="Wingdings" panose="05000000000000000000" pitchFamily="2" charset="2"/>
              <a:buChar char="Ø"/>
            </a:pPr>
            <a:endParaRPr lang="zh-TW" altLang="zh-TW" sz="2200" b="1" dirty="0">
              <a:latin typeface="微軟正黑體" panose="020B0604030504040204" pitchFamily="34" charset="-120"/>
              <a:ea typeface="微軟正黑體" panose="020B0604030504040204" pitchFamily="34" charset="-120"/>
            </a:endParaRPr>
          </a:p>
        </p:txBody>
      </p:sp>
      <p:sp>
        <p:nvSpPr>
          <p:cNvPr id="23" name="矩形 22"/>
          <p:cNvSpPr/>
          <p:nvPr/>
        </p:nvSpPr>
        <p:spPr>
          <a:xfrm>
            <a:off x="2695803" y="178200"/>
            <a:ext cx="4924197" cy="821572"/>
          </a:xfrm>
          <a:prstGeom prst="rect">
            <a:avLst/>
          </a:prstGeom>
        </p:spPr>
        <p:txBody>
          <a:bodyPr wrap="square">
            <a:spAutoFit/>
          </a:bodyPr>
          <a:lstStyle/>
          <a:p>
            <a:pPr lvl="0">
              <a:lnSpc>
                <a:spcPct val="150000"/>
              </a:lnSpc>
            </a:pPr>
            <a:r>
              <a:rPr lang="zh-TW" altLang="en-US" sz="3600" b="1" dirty="0">
                <a:solidFill>
                  <a:schemeClr val="bg1"/>
                </a:solidFill>
                <a:latin typeface="微軟正黑體" panose="020B0604030504040204" pitchFamily="34" charset="-120"/>
                <a:ea typeface="微軟正黑體" panose="020B0604030504040204" pitchFamily="34" charset="-120"/>
              </a:rPr>
              <a:t>推動事項</a:t>
            </a:r>
            <a:endParaRPr lang="en-US" altLang="zh-TW" sz="3600" b="1" dirty="0">
              <a:solidFill>
                <a:schemeClr val="bg1"/>
              </a:solidFill>
              <a:latin typeface="微軟正黑體" panose="020B0604030504040204" pitchFamily="34" charset="-120"/>
              <a:ea typeface="微軟正黑體" panose="020B0604030504040204" pitchFamily="34" charset="-120"/>
            </a:endParaRPr>
          </a:p>
        </p:txBody>
      </p:sp>
      <p:pic>
        <p:nvPicPr>
          <p:cNvPr id="12" name="圖片 11">
            <a:extLst>
              <a:ext uri="{FF2B5EF4-FFF2-40B4-BE49-F238E27FC236}">
                <a16:creationId xmlns:a16="http://schemas.microsoft.com/office/drawing/2014/main" id="{EC848758-7779-4B51-B934-857A50B65E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05136" y="3278414"/>
            <a:ext cx="5831890" cy="3244543"/>
          </a:xfrm>
          <a:prstGeom prst="rect">
            <a:avLst/>
          </a:prstGeom>
        </p:spPr>
      </p:pic>
      <p:sp>
        <p:nvSpPr>
          <p:cNvPr id="6" name="投影片編號版面配置區 5">
            <a:extLst>
              <a:ext uri="{FF2B5EF4-FFF2-40B4-BE49-F238E27FC236}">
                <a16:creationId xmlns:a16="http://schemas.microsoft.com/office/drawing/2014/main" id="{73A2033C-5F5E-9124-AEAB-5071C9C550DF}"/>
              </a:ext>
            </a:extLst>
          </p:cNvPr>
          <p:cNvSpPr>
            <a:spLocks noGrp="1"/>
          </p:cNvSpPr>
          <p:nvPr>
            <p:ph type="sldNum" sz="quarter" idx="12"/>
          </p:nvPr>
        </p:nvSpPr>
        <p:spPr/>
        <p:txBody>
          <a:bodyPr/>
          <a:lstStyle/>
          <a:p>
            <a:fld id="{DBEDC8D0-E187-4214-AD4B-4EBE0301AF01}" type="slidenum">
              <a:rPr lang="zh-TW" altLang="en-US" smtClean="0"/>
              <a:pPr/>
              <a:t>35</a:t>
            </a:fld>
            <a:endParaRPr lang="zh-TW" altLang="en-US"/>
          </a:p>
        </p:txBody>
      </p:sp>
    </p:spTree>
    <p:extLst>
      <p:ext uri="{BB962C8B-B14F-4D97-AF65-F5344CB8AC3E}">
        <p14:creationId xmlns:p14="http://schemas.microsoft.com/office/powerpoint/2010/main" val="34451084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23226" y="0"/>
            <a:ext cx="9167226" cy="6907103"/>
          </a:xfrm>
          <a:prstGeom prst="rect">
            <a:avLst/>
          </a:prstGeom>
        </p:spPr>
      </p:pic>
      <p:sp>
        <p:nvSpPr>
          <p:cNvPr id="6" name="矩形 5"/>
          <p:cNvSpPr/>
          <p:nvPr/>
        </p:nvSpPr>
        <p:spPr>
          <a:xfrm>
            <a:off x="671955" y="3722096"/>
            <a:ext cx="7776864" cy="2185214"/>
          </a:xfrm>
          <a:prstGeom prst="rect">
            <a:avLst/>
          </a:prstGeom>
        </p:spPr>
        <p:txBody>
          <a:bodyPr wrap="square">
            <a:spAutoFit/>
          </a:bodyPr>
          <a:lstStyle/>
          <a:p>
            <a:pPr algn="ctr"/>
            <a:r>
              <a:rPr lang="zh-TW" altLang="en-US" sz="4800" b="1" dirty="0">
                <a:solidFill>
                  <a:schemeClr val="bg1"/>
                </a:solidFill>
                <a:latin typeface="微軟正黑體" panose="020B0604030504040204" pitchFamily="34" charset="-120"/>
                <a:ea typeface="微軟正黑體" panose="020B0604030504040204" pitchFamily="34" charset="-120"/>
                <a:cs typeface="華康中黑體"/>
              </a:rPr>
              <a:t>臨時動議</a:t>
            </a:r>
            <a:endParaRPr lang="en-US" altLang="zh-TW" sz="4800" b="1" dirty="0">
              <a:solidFill>
                <a:schemeClr val="bg1"/>
              </a:solidFill>
              <a:latin typeface="微軟正黑體" panose="020B0604030504040204" pitchFamily="34" charset="-120"/>
              <a:ea typeface="微軟正黑體" panose="020B0604030504040204" pitchFamily="34" charset="-120"/>
              <a:cs typeface="華康中黑體"/>
            </a:endParaRPr>
          </a:p>
          <a:p>
            <a:pPr algn="ctr"/>
            <a:endParaRPr lang="en-US" altLang="zh-TW" sz="1600" dirty="0">
              <a:solidFill>
                <a:schemeClr val="bg1"/>
              </a:solidFill>
              <a:latin typeface="微軟正黑體" pitchFamily="34" charset="-120"/>
              <a:ea typeface="微軟正黑體" pitchFamily="34" charset="-120"/>
            </a:endParaRPr>
          </a:p>
          <a:p>
            <a:pPr algn="ctr"/>
            <a:endParaRPr lang="en-US" altLang="zh-TW" sz="2000" dirty="0">
              <a:solidFill>
                <a:schemeClr val="bg1"/>
              </a:solidFill>
              <a:latin typeface="微軟正黑體" pitchFamily="34" charset="-120"/>
              <a:ea typeface="微軟正黑體" pitchFamily="34" charset="-120"/>
            </a:endParaRPr>
          </a:p>
          <a:p>
            <a:pPr algn="ctr"/>
            <a:endParaRPr lang="en-US" altLang="zh-TW" sz="2000" dirty="0">
              <a:solidFill>
                <a:schemeClr val="bg1"/>
              </a:solidFill>
              <a:latin typeface="微軟正黑體" pitchFamily="34" charset="-120"/>
              <a:ea typeface="微軟正黑體" pitchFamily="34" charset="-120"/>
            </a:endParaRPr>
          </a:p>
          <a:p>
            <a:pPr algn="ctr"/>
            <a:r>
              <a:rPr lang="en-US" altLang="zh-TW" sz="3200" dirty="0">
                <a:solidFill>
                  <a:schemeClr val="bg1"/>
                </a:solidFill>
                <a:latin typeface="微軟正黑體" panose="020B0604030504040204" pitchFamily="34" charset="-120"/>
                <a:ea typeface="微軟正黑體" panose="020B0604030504040204" pitchFamily="34" charset="-120"/>
              </a:rPr>
              <a:t>                                        </a:t>
            </a:r>
            <a:endParaRPr lang="zh-TW" altLang="en-US" sz="3200" dirty="0">
              <a:solidFill>
                <a:schemeClr val="bg1"/>
              </a:solidFill>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C5630B91-7C29-D059-09D0-2D4A11CBB513}"/>
              </a:ext>
            </a:extLst>
          </p:cNvPr>
          <p:cNvSpPr>
            <a:spLocks noGrp="1"/>
          </p:cNvSpPr>
          <p:nvPr>
            <p:ph type="sldNum" sz="quarter" idx="12"/>
          </p:nvPr>
        </p:nvSpPr>
        <p:spPr/>
        <p:txBody>
          <a:bodyPr/>
          <a:lstStyle/>
          <a:p>
            <a:fld id="{DBEDC8D0-E187-4214-AD4B-4EBE0301AF01}" type="slidenum">
              <a:rPr lang="zh-TW" altLang="en-US" smtClean="0"/>
              <a:pPr/>
              <a:t>36</a:t>
            </a:fld>
            <a:endParaRPr lang="zh-TW" altLang="en-US"/>
          </a:p>
        </p:txBody>
      </p:sp>
    </p:spTree>
    <p:extLst>
      <p:ext uri="{BB962C8B-B14F-4D97-AF65-F5344CB8AC3E}">
        <p14:creationId xmlns:p14="http://schemas.microsoft.com/office/powerpoint/2010/main" val="7971704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成功大學-簡報-02.jpg"/>
          <p:cNvPicPr>
            <a:picLocks noChangeAspect="1"/>
          </p:cNvPicPr>
          <p:nvPr/>
        </p:nvPicPr>
        <p:blipFill>
          <a:blip r:embed="rId3" cstate="print"/>
          <a:stretch>
            <a:fillRect/>
          </a:stretch>
        </p:blipFill>
        <p:spPr>
          <a:xfrm>
            <a:off x="-23226" y="0"/>
            <a:ext cx="9167226" cy="6907103"/>
          </a:xfrm>
          <a:prstGeom prst="rect">
            <a:avLst/>
          </a:prstGeom>
        </p:spPr>
      </p:pic>
      <p:sp>
        <p:nvSpPr>
          <p:cNvPr id="4" name="文字方塊 3"/>
          <p:cNvSpPr txBox="1"/>
          <p:nvPr/>
        </p:nvSpPr>
        <p:spPr>
          <a:xfrm>
            <a:off x="1366838" y="5301208"/>
            <a:ext cx="6410325" cy="923925"/>
          </a:xfrm>
          <a:prstGeom prst="rect">
            <a:avLst/>
          </a:prstGeom>
          <a:noFill/>
        </p:spPr>
        <p:txBody>
          <a:bodyPr>
            <a:spAutoFit/>
          </a:bodyPr>
          <a:lstStyle/>
          <a:p>
            <a:pPr eaLnBrk="1" hangingPunct="1">
              <a:defRPr/>
            </a:pPr>
            <a:r>
              <a:rPr lang="zh-TW" altLang="en-US" sz="5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簡報結束、敬請指教</a:t>
            </a:r>
          </a:p>
        </p:txBody>
      </p:sp>
      <p:sp>
        <p:nvSpPr>
          <p:cNvPr id="3" name="投影片編號版面配置區 2">
            <a:extLst>
              <a:ext uri="{FF2B5EF4-FFF2-40B4-BE49-F238E27FC236}">
                <a16:creationId xmlns:a16="http://schemas.microsoft.com/office/drawing/2014/main" id="{394B6EAD-EFA4-84C2-CD49-A5F9B5ABA2FC}"/>
              </a:ext>
            </a:extLst>
          </p:cNvPr>
          <p:cNvSpPr>
            <a:spLocks noGrp="1"/>
          </p:cNvSpPr>
          <p:nvPr>
            <p:ph type="sldNum" sz="quarter" idx="12"/>
          </p:nvPr>
        </p:nvSpPr>
        <p:spPr/>
        <p:txBody>
          <a:bodyPr/>
          <a:lstStyle/>
          <a:p>
            <a:fld id="{DBEDC8D0-E187-4214-AD4B-4EBE0301AF01}" type="slidenum">
              <a:rPr lang="zh-TW" altLang="en-US" smtClean="0"/>
              <a:pPr/>
              <a:t>37</a:t>
            </a:fld>
            <a:endParaRPr lang="zh-TW" altLang="en-US"/>
          </a:p>
        </p:txBody>
      </p:sp>
    </p:spTree>
    <p:extLst>
      <p:ext uri="{BB962C8B-B14F-4D97-AF65-F5344CB8AC3E}">
        <p14:creationId xmlns:p14="http://schemas.microsoft.com/office/powerpoint/2010/main" val="2752044180"/>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自訂設計">
  <a:themeElements>
    <a:clrScheme name="自訂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訂設計">
      <a:majorFont>
        <a:latin typeface="Arial"/>
        <a:ea typeface="新細明體"/>
        <a:cs typeface=""/>
      </a:majorFont>
      <a:minorFont>
        <a:latin typeface="微軟正黑體"/>
        <a:ea typeface="微軟正黑體"/>
        <a:cs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自訂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訂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訂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訂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訂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訂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訂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訂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訂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訂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訂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訂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NEPII_template.ppt [相容模式]" id="{8A2AA2C4-F466-41A2-AAA9-5879B72CC093}" vid="{694E95DA-A87A-475E-A5BE-90CDEF7A6941}"/>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259738</TotalTime>
  <Words>4904</Words>
  <Application>Microsoft Office PowerPoint</Application>
  <PresentationFormat>如螢幕大小 (4:3)</PresentationFormat>
  <Paragraphs>517</Paragraphs>
  <Slides>37</Slides>
  <Notes>37</Notes>
  <HiddenSlides>0</HiddenSlides>
  <MMClips>0</MMClips>
  <ScaleCrop>false</ScaleCrop>
  <HeadingPairs>
    <vt:vector size="6" baseType="variant">
      <vt:variant>
        <vt:lpstr>使用字型</vt:lpstr>
      </vt:variant>
      <vt:variant>
        <vt:i4>13</vt:i4>
      </vt:variant>
      <vt:variant>
        <vt:lpstr>佈景主題</vt:lpstr>
      </vt:variant>
      <vt:variant>
        <vt:i4>2</vt:i4>
      </vt:variant>
      <vt:variant>
        <vt:lpstr>投影片標題</vt:lpstr>
      </vt:variant>
      <vt:variant>
        <vt:i4>37</vt:i4>
      </vt:variant>
    </vt:vector>
  </HeadingPairs>
  <TitlesOfParts>
    <vt:vector size="52" baseType="lpstr">
      <vt:lpstr>Microsoft YaHei</vt:lpstr>
      <vt:lpstr>華康POP1體</vt:lpstr>
      <vt:lpstr>微軟正黑體</vt:lpstr>
      <vt:lpstr>微軟正黑體</vt:lpstr>
      <vt:lpstr>新細明體</vt:lpstr>
      <vt:lpstr>標楷體</vt:lpstr>
      <vt:lpstr>Arial</vt:lpstr>
      <vt:lpstr>Arial Narrow</vt:lpstr>
      <vt:lpstr>Calibri</vt:lpstr>
      <vt:lpstr>Times New Roman</vt:lpstr>
      <vt:lpstr>Trade Gothic Next Heavy</vt:lpstr>
      <vt:lpstr>Trade Gothic Next HvyCd</vt:lpstr>
      <vt:lpstr>Wingdings</vt:lpstr>
      <vt:lpstr>Office 佈景主題</vt:lpstr>
      <vt:lpstr>自訂設計</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user1</dc:creator>
  <cp:lastModifiedBy>使用者</cp:lastModifiedBy>
  <cp:revision>1259</cp:revision>
  <cp:lastPrinted>2026-01-19T08:36:44Z</cp:lastPrinted>
  <dcterms:created xsi:type="dcterms:W3CDTF">2016-03-10T06:39:13Z</dcterms:created>
  <dcterms:modified xsi:type="dcterms:W3CDTF">2026-01-19T08:37:43Z</dcterms:modified>
</cp:coreProperties>
</file>