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9"/>
  </p:notesMasterIdLst>
  <p:handoutMasterIdLst>
    <p:handoutMasterId r:id="rId20"/>
  </p:handoutMasterIdLst>
  <p:sldIdLst>
    <p:sldId id="256" r:id="rId2"/>
    <p:sldId id="378" r:id="rId3"/>
    <p:sldId id="372" r:id="rId4"/>
    <p:sldId id="357" r:id="rId5"/>
    <p:sldId id="380" r:id="rId6"/>
    <p:sldId id="385" r:id="rId7"/>
    <p:sldId id="394" r:id="rId8"/>
    <p:sldId id="366" r:id="rId9"/>
    <p:sldId id="362" r:id="rId10"/>
    <p:sldId id="391" r:id="rId11"/>
    <p:sldId id="393" r:id="rId12"/>
    <p:sldId id="364" r:id="rId13"/>
    <p:sldId id="383" r:id="rId14"/>
    <p:sldId id="367" r:id="rId15"/>
    <p:sldId id="370" r:id="rId16"/>
    <p:sldId id="384" r:id="rId17"/>
    <p:sldId id="379" r:id="rId18"/>
  </p:sldIdLst>
  <p:sldSz cx="9144000" cy="6858000" type="screen4x3"/>
  <p:notesSz cx="6807200" cy="9939338"/>
  <p:defaultTextStyle>
    <a:defPPr>
      <a:defRPr lang="zh-TW"/>
    </a:defPPr>
    <a:lvl1pPr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CCECFF"/>
    <a:srgbClr val="008000"/>
    <a:srgbClr val="00CC00"/>
    <a:srgbClr val="CC9900"/>
    <a:srgbClr val="FFCC00"/>
    <a:srgbClr val="CC66FF"/>
    <a:srgbClr val="80808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879" autoAdjust="0"/>
    <p:restoredTop sz="96552" autoAdjust="0"/>
  </p:normalViewPr>
  <p:slideViewPr>
    <p:cSldViewPr snapToGrid="0">
      <p:cViewPr>
        <p:scale>
          <a:sx n="70" d="100"/>
          <a:sy n="70" d="100"/>
        </p:scale>
        <p:origin x="-1152" y="-738"/>
      </p:cViewPr>
      <p:guideLst>
        <p:guide orient="horz" pos="623"/>
        <p:guide pos="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45" d="100"/>
          <a:sy n="45" d="100"/>
        </p:scale>
        <p:origin x="-1470" y="-120"/>
      </p:cViewPr>
      <p:guideLst>
        <p:guide orient="horz" pos="3131"/>
        <p:guide pos="2144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2949575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946" tIns="45473" rIns="90946" bIns="45473" numCol="1" anchor="t" anchorCtr="0" compatLnSpc="1">
            <a:prstTxWarp prst="textNoShape">
              <a:avLst/>
            </a:prstTxWarp>
          </a:bodyPr>
          <a:lstStyle>
            <a:lvl1pPr defTabSz="909638">
              <a:defRPr sz="1200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2595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6039" y="0"/>
            <a:ext cx="2949575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946" tIns="45473" rIns="90946" bIns="45473" numCol="1" anchor="t" anchorCtr="0" compatLnSpc="1">
            <a:prstTxWarp prst="textNoShape">
              <a:avLst/>
            </a:prstTxWarp>
          </a:bodyPr>
          <a:lstStyle>
            <a:lvl1pPr algn="r" defTabSz="909638">
              <a:defRPr sz="1200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2595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9440864"/>
            <a:ext cx="2949575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946" tIns="45473" rIns="90946" bIns="45473" numCol="1" anchor="b" anchorCtr="0" compatLnSpc="1">
            <a:prstTxWarp prst="textNoShape">
              <a:avLst/>
            </a:prstTxWarp>
          </a:bodyPr>
          <a:lstStyle>
            <a:lvl1pPr defTabSz="909638">
              <a:defRPr sz="1200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2595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6039" y="9440864"/>
            <a:ext cx="2949575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946" tIns="45473" rIns="90946" bIns="45473" numCol="1" anchor="b" anchorCtr="0" compatLnSpc="1">
            <a:prstTxWarp prst="textNoShape">
              <a:avLst/>
            </a:prstTxWarp>
          </a:bodyPr>
          <a:lstStyle>
            <a:lvl1pPr algn="r" defTabSz="909638">
              <a:defRPr sz="1200"/>
            </a:lvl1pPr>
          </a:lstStyle>
          <a:p>
            <a:pPr>
              <a:defRPr/>
            </a:pPr>
            <a:fld id="{9C382FF9-4C44-4CA0-9677-BDC52C926953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2949575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946" tIns="45473" rIns="90946" bIns="45473" numCol="1" anchor="t" anchorCtr="0" compatLnSpc="1">
            <a:prstTxWarp prst="textNoShape">
              <a:avLst/>
            </a:prstTxWarp>
          </a:bodyPr>
          <a:lstStyle>
            <a:lvl1pPr defTabSz="909638">
              <a:defRPr sz="1200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21913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6039" y="0"/>
            <a:ext cx="2949575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946" tIns="45473" rIns="90946" bIns="45473" numCol="1" anchor="t" anchorCtr="0" compatLnSpc="1">
            <a:prstTxWarp prst="textNoShape">
              <a:avLst/>
            </a:prstTxWarp>
          </a:bodyPr>
          <a:lstStyle>
            <a:lvl1pPr algn="r" defTabSz="909638">
              <a:defRPr sz="1200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946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72050" cy="372903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914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1038" y="4721226"/>
            <a:ext cx="5445125" cy="4473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946" tIns="45473" rIns="90946" bIns="4547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noProof="0" smtClean="0"/>
              <a:t>按一下以編輯母片</a:t>
            </a:r>
          </a:p>
          <a:p>
            <a:pPr lvl="1"/>
            <a:r>
              <a:rPr lang="zh-TW" altLang="en-US" noProof="0" smtClean="0"/>
              <a:t>第二層</a:t>
            </a:r>
          </a:p>
          <a:p>
            <a:pPr lvl="2"/>
            <a:r>
              <a:rPr lang="zh-TW" altLang="en-US" noProof="0" smtClean="0"/>
              <a:t>第三層</a:t>
            </a:r>
          </a:p>
          <a:p>
            <a:pPr lvl="3"/>
            <a:r>
              <a:rPr lang="zh-TW" altLang="en-US" noProof="0" smtClean="0"/>
              <a:t>第四層</a:t>
            </a:r>
          </a:p>
          <a:p>
            <a:pPr lvl="4"/>
            <a:r>
              <a:rPr lang="zh-TW" altLang="en-US" noProof="0" smtClean="0"/>
              <a:t>第五層</a:t>
            </a:r>
          </a:p>
        </p:txBody>
      </p:sp>
      <p:sp>
        <p:nvSpPr>
          <p:cNvPr id="21914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440864"/>
            <a:ext cx="2949575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946" tIns="45473" rIns="90946" bIns="45473" numCol="1" anchor="b" anchorCtr="0" compatLnSpc="1">
            <a:prstTxWarp prst="textNoShape">
              <a:avLst/>
            </a:prstTxWarp>
          </a:bodyPr>
          <a:lstStyle>
            <a:lvl1pPr defTabSz="909638">
              <a:defRPr sz="1200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21914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6039" y="9440864"/>
            <a:ext cx="2949575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946" tIns="45473" rIns="90946" bIns="45473" numCol="1" anchor="b" anchorCtr="0" compatLnSpc="1">
            <a:prstTxWarp prst="textNoShape">
              <a:avLst/>
            </a:prstTxWarp>
          </a:bodyPr>
          <a:lstStyle>
            <a:lvl1pPr algn="r" defTabSz="909638">
              <a:defRPr sz="1200"/>
            </a:lvl1pPr>
          </a:lstStyle>
          <a:p>
            <a:pPr>
              <a:defRPr/>
            </a:pPr>
            <a:fld id="{FE41F96E-0B16-4146-B04F-25EF0F7495E3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新細明體" pitchFamily="18" charset="-120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新細明體" pitchFamily="18" charset="-12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新細明體" pitchFamily="18" charset="-12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新細明體" pitchFamily="18" charset="-12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新細明體" pitchFamily="18" charset="-12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E41F96E-0B16-4146-B04F-25EF0F7495E3}" type="slidenum">
              <a:rPr lang="en-US" altLang="zh-TW" smtClean="0"/>
              <a:pPr>
                <a:defRPr/>
              </a:pPr>
              <a:t>1</a:t>
            </a:fld>
            <a:endParaRPr lang="en-US" altLang="zh-TW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3C9EF35-C34D-4254-A0C5-B58FF2D75D88}" type="slidenum">
              <a:rPr lang="en-US" altLang="zh-TW" smtClean="0"/>
              <a:pPr/>
              <a:t>4</a:t>
            </a:fld>
            <a:endParaRPr lang="en-US" altLang="zh-TW" smtClean="0"/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zh-TW" altLang="zh-TW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9E70455-17CF-4A4D-9D18-9160625AB475}" type="slidenum">
              <a:rPr lang="en-US" altLang="zh-TW" smtClean="0"/>
              <a:pPr/>
              <a:t>5</a:t>
            </a:fld>
            <a:endParaRPr lang="en-US" altLang="zh-TW" smtClean="0"/>
          </a:p>
        </p:txBody>
      </p:sp>
      <p:sp>
        <p:nvSpPr>
          <p:cNvPr id="21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zh-TW" altLang="zh-TW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日期版面配置區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F6BCBE8-30B0-4476-8762-9236B142003A}" type="datetimeFigureOut">
              <a:rPr lang="en-US" smtClean="0"/>
              <a:pPr/>
              <a:t>12/26/2011</a:t>
            </a:fld>
            <a:endParaRPr lang="en-US" sz="1100" dirty="0">
              <a:solidFill>
                <a:schemeClr val="tx2"/>
              </a:solidFill>
            </a:endParaRPr>
          </a:p>
        </p:txBody>
      </p:sp>
      <p:sp>
        <p:nvSpPr>
          <p:cNvPr id="17" name="頁尾版面配置區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 algn="r" eaLnBrk="1" latinLnBrk="0" hangingPunct="1"/>
            <a:endParaRPr kumimoji="0" lang="en-US" sz="1100" dirty="0">
              <a:solidFill>
                <a:schemeClr val="tx2"/>
              </a:solidFill>
            </a:endParaRPr>
          </a:p>
        </p:txBody>
      </p:sp>
      <p:sp>
        <p:nvSpPr>
          <p:cNvPr id="29" name="投影片編號版面配置區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9EB23997-D138-4644-88F4-992A9024F9EE}" type="slidenum">
              <a:rPr lang="en-US" altLang="zh-TW" smtClean="0"/>
              <a:pPr>
                <a:defRPr/>
              </a:pPr>
              <a:t>‹#›</a:t>
            </a:fld>
            <a:endParaRPr lang="en-US" altLang="zh-TW"/>
          </a:p>
        </p:txBody>
      </p:sp>
      <p:sp>
        <p:nvSpPr>
          <p:cNvPr id="8" name="標題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9" name="副標題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zh-TW" altLang="en-US" smtClean="0"/>
              <a:t>按一下以編輯母片副標題樣式</a:t>
            </a:r>
            <a:endParaRPr kumimoji="0" lang="en-US"/>
          </a:p>
        </p:txBody>
      </p:sp>
      <p:sp>
        <p:nvSpPr>
          <p:cNvPr id="12" name="Text Box 9"/>
          <p:cNvSpPr txBox="1">
            <a:spLocks noChangeArrowheads="1"/>
          </p:cNvSpPr>
          <p:nvPr userDrawn="1"/>
        </p:nvSpPr>
        <p:spPr bwMode="auto">
          <a:xfrm>
            <a:off x="239637" y="6445479"/>
            <a:ext cx="4673074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zh-TW" altLang="en-US" sz="1400" b="0" dirty="0" smtClean="0">
                <a:latin typeface="標楷體" pitchFamily="65" charset="-120"/>
                <a:ea typeface="標楷體" pitchFamily="65" charset="-120"/>
              </a:rPr>
              <a:t>航太系及醫技系滲水整修工程委託規劃設計監造技術服務</a:t>
            </a:r>
            <a:endParaRPr lang="zh-TW" altLang="en-US" sz="1400" b="0" dirty="0">
              <a:latin typeface="標楷體" pitchFamily="65" charset="-120"/>
              <a:ea typeface="標楷體" pitchFamily="65" charset="-12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F6BCBE8-30B0-4476-8762-9236B142003A}" type="datetimeFigureOut">
              <a:rPr lang="en-US" smtClean="0"/>
              <a:pPr/>
              <a:t>12/26/2011</a:t>
            </a:fld>
            <a:endParaRPr lang="en-US" sz="1100" dirty="0">
              <a:solidFill>
                <a:schemeClr val="tx2"/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 algn="r" eaLnBrk="1" latinLnBrk="0" hangingPunct="1"/>
            <a:endParaRPr kumimoji="0" lang="en-US" sz="1100" dirty="0">
              <a:solidFill>
                <a:schemeClr val="tx2"/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4599E9CB-743C-4646-81F0-C4C832340C20}" type="slidenum">
              <a:rPr lang="en-US" altLang="zh-TW" smtClean="0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手繪多邊形 13"/>
          <p:cNvSpPr>
            <a:spLocks/>
          </p:cNvSpPr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5" name="手繪多邊形 14"/>
          <p:cNvSpPr>
            <a:spLocks/>
          </p:cNvSpPr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3" name="手繪多邊形 12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6" name="手繪多邊形 15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7" name="手繪多邊形 16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8" name="手繪多邊形 17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9" name="手繪多邊形 18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0" name="手繪多邊形 19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1" name="手繪多邊形 20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2" name="手繪多邊形 21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3" name="手繪多邊形 22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4" name="手繪多邊形 23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5" name="手繪多邊形 24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6" name="手繪多邊形 25"/>
          <p:cNvSpPr>
            <a:spLocks/>
          </p:cNvSpPr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7" name="手繪多邊形 26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F6BCBE8-30B0-4476-8762-9236B142003A}" type="datetimeFigureOut">
              <a:rPr lang="en-US" smtClean="0"/>
              <a:pPr/>
              <a:t>12/26/2011</a:t>
            </a:fld>
            <a:endParaRPr lang="en-US" sz="1100" dirty="0">
              <a:solidFill>
                <a:schemeClr val="tx2"/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 algn="r" eaLnBrk="1" latinLnBrk="0" hangingPunct="1"/>
            <a:endParaRPr kumimoji="0" lang="en-US" sz="1100" dirty="0">
              <a:solidFill>
                <a:schemeClr val="tx2"/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8E082441-B91B-4174-9148-738C25512136}" type="slidenum">
              <a:rPr lang="en-US" altLang="zh-TW" smtClean="0"/>
              <a:pPr>
                <a:defRPr/>
              </a:pPr>
              <a:t>‹#›</a:t>
            </a:fld>
            <a:endParaRPr lang="en-US" altLang="zh-TW"/>
          </a:p>
        </p:txBody>
      </p:sp>
      <p:sp>
        <p:nvSpPr>
          <p:cNvPr id="7" name="矩形 6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8" name="矩形 7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矩形 8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矩形 9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矩形 10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矩形 11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F6BCBE8-30B0-4476-8762-9236B142003A}" type="datetimeFigureOut">
              <a:rPr lang="en-US" smtClean="0"/>
              <a:pPr/>
              <a:t>12/26/2011</a:t>
            </a:fld>
            <a:endParaRPr lang="en-US" sz="1100" dirty="0">
              <a:solidFill>
                <a:schemeClr val="tx2"/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 algn="r" eaLnBrk="1" latinLnBrk="0" hangingPunct="1"/>
            <a:endParaRPr kumimoji="0" lang="en-US" sz="1100" dirty="0">
              <a:solidFill>
                <a:schemeClr val="tx2"/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2D3ED068-DC9F-4A81-B7F8-F39BBA8EC0A2}" type="slidenum">
              <a:rPr lang="en-US" altLang="zh-TW" smtClean="0"/>
              <a:pPr>
                <a:defRPr/>
              </a:pPr>
              <a:t>‹#›</a:t>
            </a:fld>
            <a:endParaRPr lang="en-US" altLang="zh-TW"/>
          </a:p>
        </p:txBody>
      </p:sp>
      <p:sp>
        <p:nvSpPr>
          <p:cNvPr id="9" name="Text Box 9"/>
          <p:cNvSpPr txBox="1">
            <a:spLocks noChangeArrowheads="1"/>
          </p:cNvSpPr>
          <p:nvPr userDrawn="1"/>
        </p:nvSpPr>
        <p:spPr bwMode="auto">
          <a:xfrm>
            <a:off x="239637" y="6445479"/>
            <a:ext cx="4673074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zh-TW" altLang="en-US" sz="1400" b="0" dirty="0" smtClean="0">
                <a:latin typeface="標楷體" pitchFamily="65" charset="-120"/>
                <a:ea typeface="標楷體" pitchFamily="65" charset="-120"/>
              </a:rPr>
              <a:t>航太系及醫技系滲水整修工程委託規劃設計監造技術服務</a:t>
            </a:r>
            <a:endParaRPr lang="zh-TW" altLang="en-US" sz="1400" b="0" dirty="0">
              <a:latin typeface="標楷體" pitchFamily="65" charset="-120"/>
              <a:ea typeface="標楷體" pitchFamily="65" charset="-12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矩形 24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5" name="內容版面配置區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F6BCBE8-30B0-4476-8762-9236B142003A}" type="datetimeFigureOut">
              <a:rPr lang="en-US" smtClean="0"/>
              <a:pPr/>
              <a:t>12/26/2011</a:t>
            </a:fld>
            <a:endParaRPr lang="en-US" sz="1100" dirty="0">
              <a:solidFill>
                <a:schemeClr val="tx2"/>
              </a:solidFill>
            </a:endParaRPr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 algn="r" eaLnBrk="1" latinLnBrk="0" hangingPunct="1"/>
            <a:endParaRPr kumimoji="0" lang="en-US" sz="1100" dirty="0">
              <a:solidFill>
                <a:schemeClr val="tx2"/>
              </a:solidFill>
            </a:endParaRPr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52778B66-8085-44D9-AF69-DF35976F7789}" type="slidenum">
              <a:rPr lang="en-US" altLang="zh-TW" smtClean="0"/>
              <a:pPr>
                <a:defRPr/>
              </a:pPr>
              <a:t>‹#›</a:t>
            </a:fld>
            <a:endParaRPr lang="en-US" altLang="zh-TW"/>
          </a:p>
        </p:txBody>
      </p:sp>
      <p:sp>
        <p:nvSpPr>
          <p:cNvPr id="16" name="矩形 15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7" name="矩形 16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8" name="矩形 17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9" name="矩形 18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0" name="矩形 19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1" name="矩形 20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矩形 21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9" name="矩形 28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0" name="矩形 29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4" name="Text Box 9"/>
          <p:cNvSpPr txBox="1">
            <a:spLocks noChangeArrowheads="1"/>
          </p:cNvSpPr>
          <p:nvPr userDrawn="1"/>
        </p:nvSpPr>
        <p:spPr bwMode="auto">
          <a:xfrm>
            <a:off x="239637" y="6445479"/>
            <a:ext cx="4673074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zh-TW" altLang="en-US" sz="1400" b="0" dirty="0" smtClean="0">
                <a:latin typeface="標楷體" pitchFamily="65" charset="-120"/>
                <a:ea typeface="標楷體" pitchFamily="65" charset="-120"/>
              </a:rPr>
              <a:t>航太系及醫技系滲水整修工程委託規劃設計監造技術服務</a:t>
            </a:r>
            <a:endParaRPr lang="zh-TW" altLang="en-US" sz="1400" b="0" dirty="0">
              <a:latin typeface="標楷體" pitchFamily="65" charset="-120"/>
              <a:ea typeface="標楷體" pitchFamily="65" charset="-12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F6BCBE8-30B0-4476-8762-9236B142003A}" type="datetimeFigureOut">
              <a:rPr lang="en-US" smtClean="0"/>
              <a:pPr/>
              <a:t>12/26/2011</a:t>
            </a:fld>
            <a:endParaRPr lang="en-US" sz="1100" dirty="0">
              <a:solidFill>
                <a:schemeClr val="tx2"/>
              </a:solidFill>
            </a:endParaRPr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 algn="r" eaLnBrk="1" latinLnBrk="0" hangingPunct="1"/>
            <a:endParaRPr kumimoji="0" lang="en-US" sz="1100" dirty="0">
              <a:solidFill>
                <a:schemeClr val="tx2"/>
              </a:solidFill>
            </a:endParaRP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7BE0755C-526D-4763-BAB1-48D722E4F4B9}" type="slidenum">
              <a:rPr lang="en-US" altLang="zh-TW" smtClean="0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F6BCBE8-30B0-4476-8762-9236B142003A}" type="datetimeFigureOut">
              <a:rPr lang="en-US" smtClean="0"/>
              <a:pPr/>
              <a:t>12/26/2011</a:t>
            </a:fld>
            <a:endParaRPr lang="en-US" sz="1100" dirty="0">
              <a:solidFill>
                <a:schemeClr val="tx2"/>
              </a:solidFill>
            </a:endParaRPr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 algn="r" eaLnBrk="1" latinLnBrk="0" hangingPunct="1"/>
            <a:endParaRPr kumimoji="0" lang="en-US" sz="1100" dirty="0">
              <a:solidFill>
                <a:schemeClr val="tx2"/>
              </a:solidFill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12DE97AB-DAC4-4C30-89C1-1B20CDD81811}" type="slidenum">
              <a:rPr lang="en-US" altLang="zh-TW" smtClean="0"/>
              <a:pPr>
                <a:defRPr/>
              </a:pPr>
              <a:t>‹#›</a:t>
            </a:fld>
            <a:endParaRPr lang="en-US" altLang="zh-TW"/>
          </a:p>
        </p:txBody>
      </p:sp>
      <p:sp>
        <p:nvSpPr>
          <p:cNvPr id="6" name="Text Box 9"/>
          <p:cNvSpPr txBox="1">
            <a:spLocks noChangeArrowheads="1"/>
          </p:cNvSpPr>
          <p:nvPr userDrawn="1"/>
        </p:nvSpPr>
        <p:spPr bwMode="auto">
          <a:xfrm>
            <a:off x="239637" y="6445479"/>
            <a:ext cx="4673074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zh-TW" altLang="en-US" sz="1400" b="0" dirty="0" smtClean="0">
                <a:latin typeface="標楷體" pitchFamily="65" charset="-120"/>
                <a:ea typeface="標楷體" pitchFamily="65" charset="-120"/>
              </a:rPr>
              <a:t>航太系及醫技系滲水整修工程委託規劃設計監造技術服務</a:t>
            </a:r>
            <a:endParaRPr lang="zh-TW" altLang="en-US" sz="1400" b="0" dirty="0">
              <a:latin typeface="標楷體" pitchFamily="65" charset="-120"/>
              <a:ea typeface="標楷體" pitchFamily="65" charset="-12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F6BCBE8-30B0-4476-8762-9236B142003A}" type="datetimeFigureOut">
              <a:rPr lang="en-US" smtClean="0"/>
              <a:pPr/>
              <a:t>12/26/2011</a:t>
            </a:fld>
            <a:endParaRPr lang="en-US" sz="1100" dirty="0">
              <a:solidFill>
                <a:schemeClr val="tx2"/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 algn="r" eaLnBrk="1" latinLnBrk="0" hangingPunct="1"/>
            <a:endParaRPr kumimoji="0" lang="en-US" sz="1100" dirty="0">
              <a:solidFill>
                <a:schemeClr val="tx2"/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69AA9D63-CE51-49DD-80FA-97F210F45FD2}" type="slidenum">
              <a:rPr lang="en-US" altLang="zh-TW" smtClean="0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9" name="直線接點 8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群組 9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直線接點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線接點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線接點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標題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zh-TW" altLang="en-US" smtClean="0"/>
              <a:t>按一下圖示以新增圖片</a:t>
            </a:r>
            <a:endParaRPr kumimoji="0"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grpSp>
        <p:nvGrpSpPr>
          <p:cNvPr id="14" name="群組 13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直線接點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線接點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線接點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群組 17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直線接點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線接點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線接點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>
            <a:extLst/>
          </a:lstStyle>
          <a:p>
            <a:fld id="{8F6BCBE8-30B0-4476-8762-9236B142003A}" type="datetimeFigureOut">
              <a:rPr lang="en-US" smtClean="0"/>
              <a:pPr/>
              <a:t>12/26/2011</a:t>
            </a:fld>
            <a:endParaRPr lang="en-US" sz="1100" dirty="0">
              <a:solidFill>
                <a:schemeClr val="tx2"/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>
            <a:extLst/>
          </a:lstStyle>
          <a:p>
            <a:pPr algn="r" eaLnBrk="1" latinLnBrk="0" hangingPunct="1"/>
            <a:endParaRPr kumimoji="0" lang="en-US" sz="1100" dirty="0">
              <a:solidFill>
                <a:schemeClr val="tx2"/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>
            <a:extLst/>
          </a:lstStyle>
          <a:p>
            <a:pPr>
              <a:defRPr/>
            </a:pPr>
            <a:fld id="{C7A3125A-1E55-436D-BE7A-23678534C7A0}" type="slidenum">
              <a:rPr lang="en-US" altLang="zh-TW" smtClean="0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F6BCBE8-30B0-4476-8762-9236B142003A}" type="datetimeFigureOut">
              <a:rPr lang="en-US" smtClean="0"/>
              <a:pPr/>
              <a:t>12/26/2011</a:t>
            </a:fld>
            <a:endParaRPr lang="en-US" sz="1100" dirty="0">
              <a:solidFill>
                <a:schemeClr val="tx2"/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 algn="r" eaLnBrk="1" latinLnBrk="0" hangingPunct="1"/>
            <a:endParaRPr kumimoji="0" lang="en-US" sz="1100" dirty="0">
              <a:solidFill>
                <a:schemeClr val="tx2"/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A62355C3-315B-4A02-B6DF-09416256D7EF}" type="slidenum">
              <a:rPr lang="en-US" altLang="zh-TW" smtClean="0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F6BCBE8-30B0-4476-8762-9236B142003A}" type="datetimeFigureOut">
              <a:rPr lang="en-US" smtClean="0"/>
              <a:pPr/>
              <a:t>12/26/2011</a:t>
            </a:fld>
            <a:endParaRPr lang="en-US" sz="1100" dirty="0">
              <a:solidFill>
                <a:schemeClr val="tx2"/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 algn="r" eaLnBrk="1" latinLnBrk="0" hangingPunct="1"/>
            <a:endParaRPr kumimoji="0" lang="en-US" sz="1100" dirty="0">
              <a:solidFill>
                <a:schemeClr val="tx2"/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084E2006-9DDE-4E03-98F3-3B1053D98B01}" type="slidenum">
              <a:rPr lang="en-US" altLang="zh-TW" smtClean="0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標題版面配置區 2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13" name="文字版面配置區 12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zh-TW" altLang="en-US" dirty="0" smtClean="0"/>
              <a:t>按一下以編輯母片文字樣式</a:t>
            </a:r>
          </a:p>
          <a:p>
            <a:pPr lvl="1" eaLnBrk="1" latinLnBrk="0" hangingPunct="1"/>
            <a:r>
              <a:rPr kumimoji="0" lang="zh-TW" altLang="en-US" dirty="0" smtClean="0"/>
              <a:t>第二層</a:t>
            </a:r>
          </a:p>
          <a:p>
            <a:pPr lvl="2" eaLnBrk="1" latinLnBrk="0" hangingPunct="1"/>
            <a:r>
              <a:rPr kumimoji="0" lang="zh-TW" altLang="en-US" dirty="0" smtClean="0"/>
              <a:t>第三層</a:t>
            </a:r>
          </a:p>
          <a:p>
            <a:pPr lvl="3" eaLnBrk="1" latinLnBrk="0" hangingPunct="1"/>
            <a:r>
              <a:rPr kumimoji="0" lang="zh-TW" altLang="en-US" dirty="0" smtClean="0"/>
              <a:t>第四層</a:t>
            </a:r>
          </a:p>
          <a:p>
            <a:pPr lvl="4" eaLnBrk="1" latinLnBrk="0" hangingPunct="1"/>
            <a:r>
              <a:rPr kumimoji="0" lang="zh-TW" altLang="en-US" dirty="0" smtClean="0"/>
              <a:t>第五層</a:t>
            </a:r>
            <a:endParaRPr kumimoji="0" lang="en-US" dirty="0"/>
          </a:p>
        </p:txBody>
      </p:sp>
      <p:sp>
        <p:nvSpPr>
          <p:cNvPr id="14" name="日期版面配置區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8F6BCBE8-30B0-4476-8762-9236B142003A}" type="datetimeFigureOut">
              <a:rPr lang="en-US" smtClean="0"/>
              <a:pPr/>
              <a:t>12/26/2011</a:t>
            </a:fld>
            <a:endParaRPr lang="en-US" sz="1100" dirty="0">
              <a:solidFill>
                <a:schemeClr val="tx2"/>
              </a:solidFill>
            </a:endParaRPr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pPr algn="r" eaLnBrk="1" latinLnBrk="0" hangingPunct="1"/>
            <a:endParaRPr kumimoji="0" lang="en-US" sz="1100" dirty="0">
              <a:solidFill>
                <a:schemeClr val="tx2"/>
              </a:solidFill>
            </a:endParaRPr>
          </a:p>
        </p:txBody>
      </p:sp>
      <p:sp>
        <p:nvSpPr>
          <p:cNvPr id="23" name="投影片編號版面配置區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fld id="{3FF67594-8BCC-4B6D-956F-153C453AF679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  <p:sp>
        <p:nvSpPr>
          <p:cNvPr id="20" name="Text Box 9"/>
          <p:cNvSpPr txBox="1">
            <a:spLocks noChangeArrowheads="1"/>
          </p:cNvSpPr>
          <p:nvPr userDrawn="1"/>
        </p:nvSpPr>
        <p:spPr bwMode="auto">
          <a:xfrm>
            <a:off x="239637" y="6445479"/>
            <a:ext cx="4673074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zh-TW" altLang="en-US" sz="1400" b="0" dirty="0" smtClean="0">
                <a:latin typeface="標楷體" pitchFamily="65" charset="-120"/>
                <a:ea typeface="標楷體" pitchFamily="65" charset="-120"/>
              </a:rPr>
              <a:t>航太系及醫技系滲水整修工程委託規劃設計監造技術服務</a:t>
            </a:r>
            <a:endParaRPr lang="zh-TW" altLang="en-US" sz="1400" b="0" dirty="0">
              <a:latin typeface="標楷體" pitchFamily="65" charset="-120"/>
              <a:ea typeface="標楷體" pitchFamily="65" charset="-12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投影片編號版面配置區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5375CBD8-7768-4E14-AF1F-8170030A57EB}" type="slidenum">
              <a:rPr lang="en-US" altLang="zh-TW" smtClean="0"/>
              <a:pPr/>
              <a:t>1</a:t>
            </a:fld>
            <a:endParaRPr lang="en-US" altLang="zh-TW" smtClean="0"/>
          </a:p>
        </p:txBody>
      </p:sp>
      <p:sp>
        <p:nvSpPr>
          <p:cNvPr id="1029" name="Line 4"/>
          <p:cNvSpPr>
            <a:spLocks noChangeShapeType="1"/>
          </p:cNvSpPr>
          <p:nvPr/>
        </p:nvSpPr>
        <p:spPr bwMode="auto">
          <a:xfrm>
            <a:off x="736600" y="1817688"/>
            <a:ext cx="0" cy="2046287"/>
          </a:xfrm>
          <a:prstGeom prst="line">
            <a:avLst/>
          </a:prstGeom>
          <a:noFill/>
          <a:ln w="76200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030" name="Line 5"/>
          <p:cNvSpPr>
            <a:spLocks noChangeShapeType="1"/>
          </p:cNvSpPr>
          <p:nvPr/>
        </p:nvSpPr>
        <p:spPr bwMode="auto">
          <a:xfrm flipV="1">
            <a:off x="703036" y="2598057"/>
            <a:ext cx="0" cy="1256392"/>
          </a:xfrm>
          <a:prstGeom prst="line">
            <a:avLst/>
          </a:prstGeom>
          <a:noFill/>
          <a:ln w="28575">
            <a:solidFill>
              <a:schemeClr val="accent1"/>
            </a:solidFill>
            <a:round/>
            <a:headEnd/>
            <a:tailEnd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031" name="Line 6"/>
          <p:cNvSpPr>
            <a:spLocks noChangeShapeType="1"/>
          </p:cNvSpPr>
          <p:nvPr/>
        </p:nvSpPr>
        <p:spPr bwMode="auto">
          <a:xfrm>
            <a:off x="714375" y="3228975"/>
            <a:ext cx="177800" cy="0"/>
          </a:xfrm>
          <a:prstGeom prst="line">
            <a:avLst/>
          </a:prstGeom>
          <a:noFill/>
          <a:ln w="28575">
            <a:solidFill>
              <a:schemeClr val="accent1"/>
            </a:solidFill>
            <a:round/>
            <a:headEnd/>
            <a:tailEnd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032" name="Text Box 7"/>
          <p:cNvSpPr txBox="1">
            <a:spLocks noChangeArrowheads="1"/>
          </p:cNvSpPr>
          <p:nvPr/>
        </p:nvSpPr>
        <p:spPr bwMode="auto">
          <a:xfrm>
            <a:off x="882649" y="3519488"/>
            <a:ext cx="237916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 sz="2400" b="1" dirty="0" smtClean="0">
                <a:solidFill>
                  <a:schemeClr val="accent1">
                    <a:lumMod val="90000"/>
                  </a:schemeClr>
                </a:solidFill>
                <a:latin typeface="標楷體" pitchFamily="65" charset="-120"/>
                <a:ea typeface="標楷體" pitchFamily="65" charset="-120"/>
              </a:rPr>
              <a:t>2011.12.27</a:t>
            </a:r>
            <a:endParaRPr lang="en-US" altLang="zh-TW" sz="2400" b="1" dirty="0">
              <a:solidFill>
                <a:schemeClr val="accent1">
                  <a:lumMod val="90000"/>
                </a:schemeClr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1033" name="Text Box 9"/>
          <p:cNvSpPr txBox="1">
            <a:spLocks noChangeArrowheads="1"/>
          </p:cNvSpPr>
          <p:nvPr/>
        </p:nvSpPr>
        <p:spPr bwMode="auto">
          <a:xfrm>
            <a:off x="805219" y="1007603"/>
            <a:ext cx="6810234" cy="14630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TW" altLang="en-US" sz="3600" b="1" dirty="0" smtClean="0">
                <a:solidFill>
                  <a:schemeClr val="accent1">
                    <a:lumMod val="90000"/>
                  </a:schemeClr>
                </a:solidFill>
                <a:latin typeface="標楷體" pitchFamily="65" charset="-120"/>
                <a:ea typeface="標楷體" pitchFamily="65" charset="-120"/>
              </a:rPr>
              <a:t>航太系及醫技系滲水整修工程</a:t>
            </a:r>
            <a:r>
              <a:rPr lang="zh-TW" altLang="en-US" sz="3600" b="1" dirty="0">
                <a:solidFill>
                  <a:schemeClr val="accent1">
                    <a:lumMod val="90000"/>
                  </a:schemeClr>
                </a:solidFill>
                <a:latin typeface="標楷體" pitchFamily="65" charset="-120"/>
                <a:ea typeface="標楷體" pitchFamily="65" charset="-120"/>
              </a:rPr>
              <a:t/>
            </a:r>
            <a:br>
              <a:rPr lang="zh-TW" altLang="en-US" sz="3600" b="1" dirty="0">
                <a:solidFill>
                  <a:schemeClr val="accent1">
                    <a:lumMod val="90000"/>
                  </a:schemeClr>
                </a:solidFill>
                <a:latin typeface="標楷體" pitchFamily="65" charset="-120"/>
                <a:ea typeface="標楷體" pitchFamily="65" charset="-120"/>
              </a:rPr>
            </a:br>
            <a:r>
              <a:rPr lang="zh-TW" altLang="en-US" sz="3600" b="1" dirty="0" smtClean="0">
                <a:solidFill>
                  <a:schemeClr val="accent1">
                    <a:lumMod val="90000"/>
                  </a:schemeClr>
                </a:solidFill>
                <a:latin typeface="標楷體" pitchFamily="65" charset="-120"/>
                <a:ea typeface="標楷體" pitchFamily="65" charset="-120"/>
              </a:rPr>
              <a:t>委託</a:t>
            </a:r>
            <a:r>
              <a:rPr lang="zh-TW" altLang="en-US" sz="3600" b="1" dirty="0">
                <a:solidFill>
                  <a:schemeClr val="accent1">
                    <a:lumMod val="90000"/>
                  </a:schemeClr>
                </a:solidFill>
                <a:latin typeface="標楷體" pitchFamily="65" charset="-120"/>
                <a:ea typeface="標楷體" pitchFamily="65" charset="-120"/>
              </a:rPr>
              <a:t>規劃設計監造服務</a:t>
            </a:r>
          </a:p>
        </p:txBody>
      </p:sp>
      <p:sp>
        <p:nvSpPr>
          <p:cNvPr id="1034" name="Text Box 29"/>
          <p:cNvSpPr txBox="1">
            <a:spLocks noChangeArrowheads="1"/>
          </p:cNvSpPr>
          <p:nvPr/>
        </p:nvSpPr>
        <p:spPr bwMode="auto">
          <a:xfrm>
            <a:off x="808357" y="2827360"/>
            <a:ext cx="1826141" cy="7325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TW" altLang="en-US" sz="3200" b="1" dirty="0" smtClean="0">
                <a:solidFill>
                  <a:schemeClr val="accent1">
                    <a:lumMod val="90000"/>
                  </a:schemeClr>
                </a:solidFill>
                <a:latin typeface="標楷體" pitchFamily="65" charset="-120"/>
                <a:ea typeface="標楷體" pitchFamily="65" charset="-120"/>
              </a:rPr>
              <a:t>評審會議</a:t>
            </a:r>
            <a:endParaRPr lang="zh-TW" altLang="en-US" sz="3200" b="1" dirty="0">
              <a:solidFill>
                <a:schemeClr val="accent1">
                  <a:lumMod val="90000"/>
                </a:schemeClr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1035" name="Line 30"/>
          <p:cNvSpPr>
            <a:spLocks noChangeShapeType="1"/>
          </p:cNvSpPr>
          <p:nvPr/>
        </p:nvSpPr>
        <p:spPr bwMode="auto">
          <a:xfrm>
            <a:off x="714375" y="3768063"/>
            <a:ext cx="177800" cy="0"/>
          </a:xfrm>
          <a:prstGeom prst="line">
            <a:avLst/>
          </a:prstGeom>
          <a:noFill/>
          <a:ln w="28575">
            <a:solidFill>
              <a:schemeClr val="accent1"/>
            </a:solidFill>
            <a:round/>
            <a:headEnd/>
            <a:tailEnd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036" name="Rectangle 31"/>
          <p:cNvSpPr>
            <a:spLocks noChangeArrowheads="1"/>
          </p:cNvSpPr>
          <p:nvPr/>
        </p:nvSpPr>
        <p:spPr bwMode="auto">
          <a:xfrm>
            <a:off x="685800" y="4552815"/>
            <a:ext cx="45720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TW" altLang="en-US" sz="2400" dirty="0">
                <a:solidFill>
                  <a:schemeClr val="accent1">
                    <a:lumMod val="90000"/>
                  </a:schemeClr>
                </a:solidFill>
                <a:latin typeface="標楷體" pitchFamily="65" charset="-120"/>
                <a:ea typeface="標楷體" pitchFamily="65" charset="-120"/>
              </a:rPr>
              <a:t>業務單位：</a:t>
            </a:r>
            <a:r>
              <a:rPr lang="zh-TW" altLang="en-US" sz="2400" dirty="0" smtClean="0">
                <a:solidFill>
                  <a:schemeClr val="accent1">
                    <a:lumMod val="90000"/>
                  </a:schemeClr>
                </a:solidFill>
                <a:latin typeface="標楷體" pitchFamily="65" charset="-120"/>
                <a:ea typeface="標楷體" pitchFamily="65" charset="-120"/>
              </a:rPr>
              <a:t>總務處營</a:t>
            </a:r>
            <a:r>
              <a:rPr lang="zh-TW" altLang="en-US" sz="2400" dirty="0">
                <a:solidFill>
                  <a:schemeClr val="accent1">
                    <a:lumMod val="90000"/>
                  </a:schemeClr>
                </a:solidFill>
                <a:latin typeface="標楷體" pitchFamily="65" charset="-120"/>
                <a:ea typeface="標楷體" pitchFamily="65" charset="-120"/>
              </a:rPr>
              <a:t>繕組</a:t>
            </a:r>
          </a:p>
          <a:p>
            <a:r>
              <a:rPr lang="zh-TW" altLang="en-US" sz="2400" dirty="0">
                <a:solidFill>
                  <a:schemeClr val="accent1">
                    <a:lumMod val="90000"/>
                  </a:schemeClr>
                </a:solidFill>
                <a:latin typeface="標楷體" pitchFamily="65" charset="-120"/>
                <a:ea typeface="標楷體" pitchFamily="65" charset="-120"/>
              </a:rPr>
              <a:t>報 告 人</a:t>
            </a:r>
            <a:r>
              <a:rPr lang="zh-TW" altLang="en-US" sz="2400" dirty="0" smtClean="0">
                <a:solidFill>
                  <a:schemeClr val="accent1">
                    <a:lumMod val="90000"/>
                  </a:schemeClr>
                </a:solidFill>
                <a:latin typeface="標楷體" pitchFamily="65" charset="-120"/>
                <a:ea typeface="標楷體" pitchFamily="65" charset="-120"/>
              </a:rPr>
              <a:t>：</a:t>
            </a:r>
            <a:r>
              <a:rPr lang="zh-TW" altLang="en-US" sz="2400" dirty="0">
                <a:solidFill>
                  <a:schemeClr val="accent1">
                    <a:lumMod val="90000"/>
                  </a:schemeClr>
                </a:solidFill>
                <a:latin typeface="標楷體" pitchFamily="65" charset="-120"/>
                <a:ea typeface="標楷體" pitchFamily="65" charset="-120"/>
              </a:rPr>
              <a:t>吳易儒</a:t>
            </a:r>
            <a:endParaRPr lang="en-US" altLang="zh-TW" sz="2400" dirty="0">
              <a:solidFill>
                <a:schemeClr val="accent1">
                  <a:lumMod val="90000"/>
                </a:schemeClr>
              </a:solidFill>
              <a:latin typeface="標楷體" pitchFamily="65" charset="-120"/>
              <a:ea typeface="標楷體" pitchFamily="65" charset="-120"/>
            </a:endParaRPr>
          </a:p>
          <a:p>
            <a:endParaRPr lang="en-US" altLang="zh-TW" sz="2400" dirty="0">
              <a:solidFill>
                <a:schemeClr val="accent1">
                  <a:lumMod val="90000"/>
                </a:schemeClr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1037" name="Line 36"/>
          <p:cNvSpPr>
            <a:spLocks noChangeShapeType="1"/>
          </p:cNvSpPr>
          <p:nvPr/>
        </p:nvSpPr>
        <p:spPr bwMode="auto">
          <a:xfrm>
            <a:off x="711200" y="2484370"/>
            <a:ext cx="7794625" cy="0"/>
          </a:xfrm>
          <a:prstGeom prst="line">
            <a:avLst/>
          </a:prstGeom>
          <a:noFill/>
          <a:ln w="76200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/>
          <a:lstStyle/>
          <a:p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投影片編號版面配置區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F6FE2F2A-4FC9-488C-99E6-CFF77E6E8B2E}" type="slidenum">
              <a:rPr lang="en-US" altLang="zh-TW" smtClean="0"/>
              <a:pPr/>
              <a:t>2</a:t>
            </a:fld>
            <a:endParaRPr lang="en-US" altLang="zh-TW" smtClean="0"/>
          </a:p>
        </p:txBody>
      </p:sp>
      <p:sp>
        <p:nvSpPr>
          <p:cNvPr id="4099" name="Rectangle 4"/>
          <p:cNvSpPr>
            <a:spLocks noChangeArrowheads="1"/>
          </p:cNvSpPr>
          <p:nvPr/>
        </p:nvSpPr>
        <p:spPr bwMode="auto">
          <a:xfrm>
            <a:off x="0" y="2292824"/>
            <a:ext cx="9143999" cy="1610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742950" lvl="1" indent="-285750" algn="ctr">
              <a:lnSpc>
                <a:spcPct val="12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lang="zh-TW" altLang="en-US" sz="5400" b="1" dirty="0">
                <a:solidFill>
                  <a:schemeClr val="accent1">
                    <a:lumMod val="90000"/>
                  </a:schemeClr>
                </a:solidFill>
                <a:latin typeface="標楷體" pitchFamily="65" charset="-120"/>
                <a:ea typeface="標楷體" pitchFamily="65" charset="-120"/>
              </a:rPr>
              <a:t>請</a:t>
            </a:r>
            <a:r>
              <a:rPr lang="zh-TW" altLang="en-US" sz="5400" b="1" dirty="0" smtClean="0">
                <a:solidFill>
                  <a:schemeClr val="accent1">
                    <a:lumMod val="90000"/>
                  </a:schemeClr>
                </a:solidFill>
                <a:latin typeface="標楷體" pitchFamily="65" charset="-120"/>
                <a:ea typeface="標楷體" pitchFamily="65" charset="-120"/>
              </a:rPr>
              <a:t>委員確認</a:t>
            </a:r>
            <a:r>
              <a:rPr lang="zh-TW" altLang="en-US" sz="5400" b="1" dirty="0">
                <a:solidFill>
                  <a:schemeClr val="accent1">
                    <a:lumMod val="90000"/>
                  </a:schemeClr>
                </a:solidFill>
                <a:latin typeface="標楷體" pitchFamily="65" charset="-120"/>
                <a:ea typeface="標楷體" pitchFamily="65" charset="-120"/>
              </a:rPr>
              <a:t>是否需迴避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投影片編號版面配置區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000A1C4E-C83B-4606-98D2-8FC1DCB92421}" type="slidenum">
              <a:rPr lang="en-US" altLang="zh-TW" smtClean="0"/>
              <a:pPr/>
              <a:t>3</a:t>
            </a:fld>
            <a:endParaRPr lang="en-US" altLang="zh-TW" smtClean="0"/>
          </a:p>
        </p:txBody>
      </p:sp>
      <p:sp>
        <p:nvSpPr>
          <p:cNvPr id="5125" name="Rectangle 4"/>
          <p:cNvSpPr>
            <a:spLocks noChangeArrowheads="1"/>
          </p:cNvSpPr>
          <p:nvPr/>
        </p:nvSpPr>
        <p:spPr bwMode="auto">
          <a:xfrm>
            <a:off x="314325" y="1973263"/>
            <a:ext cx="8491538" cy="1214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742950" lvl="1" indent="-285750" algn="ctr">
              <a:lnSpc>
                <a:spcPct val="12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lang="zh-TW" altLang="en-US" sz="5400" dirty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請委員推派</a:t>
            </a:r>
            <a:r>
              <a:rPr lang="zh-TW" altLang="en-US" sz="54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正、副</a:t>
            </a:r>
            <a:r>
              <a:rPr lang="zh-TW" altLang="en-US" sz="5400" dirty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召集人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投影片編號版面配置區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08AD0BF1-CE37-4923-9AB4-B225EEA5B21A}" type="slidenum">
              <a:rPr lang="en-US" altLang="zh-TW" smtClean="0"/>
              <a:pPr/>
              <a:t>4</a:t>
            </a:fld>
            <a:endParaRPr lang="en-US" altLang="zh-TW" smtClean="0"/>
          </a:p>
        </p:txBody>
      </p:sp>
      <p:sp>
        <p:nvSpPr>
          <p:cNvPr id="6147" name="Text Box 3"/>
          <p:cNvSpPr txBox="1">
            <a:spLocks noChangeArrowheads="1"/>
          </p:cNvSpPr>
          <p:nvPr/>
        </p:nvSpPr>
        <p:spPr bwMode="auto">
          <a:xfrm>
            <a:off x="7125552" y="213191"/>
            <a:ext cx="1712912" cy="523220"/>
          </a:xfrm>
          <a:prstGeom prst="rect">
            <a:avLst/>
          </a:prstGeom>
          <a:solidFill>
            <a:schemeClr val="bg2">
              <a:lumMod val="50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TW" altLang="en-US" sz="2800" b="1" dirty="0">
                <a:solidFill>
                  <a:srgbClr val="FFFF00"/>
                </a:solidFill>
                <a:ea typeface="標楷體" pitchFamily="65" charset="-120"/>
              </a:rPr>
              <a:t>簡報大綱</a:t>
            </a:r>
          </a:p>
        </p:txBody>
      </p:sp>
      <p:sp>
        <p:nvSpPr>
          <p:cNvPr id="6148" name="Rectangle 22"/>
          <p:cNvSpPr>
            <a:spLocks noChangeArrowheads="1"/>
          </p:cNvSpPr>
          <p:nvPr/>
        </p:nvSpPr>
        <p:spPr bwMode="auto">
          <a:xfrm>
            <a:off x="1106156" y="1105471"/>
            <a:ext cx="6168100" cy="43637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ts val="4200"/>
              </a:lnSpc>
              <a:buFontTx/>
              <a:buChar char="•"/>
            </a:pPr>
            <a:r>
              <a:rPr kumimoji="0" lang="zh-TW" altLang="en-US" sz="3200" b="1" dirty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簡報</a:t>
            </a:r>
            <a:r>
              <a:rPr kumimoji="0" lang="zh-TW" altLang="en-US" sz="3200" b="1" dirty="0" smtClean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順序</a:t>
            </a:r>
            <a:endParaRPr kumimoji="0" lang="zh-TW" altLang="en-US" sz="3200" b="1" dirty="0">
              <a:solidFill>
                <a:schemeClr val="accent1"/>
              </a:solidFill>
              <a:latin typeface="標楷體" pitchFamily="65" charset="-120"/>
              <a:ea typeface="標楷體" pitchFamily="65" charset="-120"/>
            </a:endParaRPr>
          </a:p>
          <a:p>
            <a:pPr>
              <a:lnSpc>
                <a:spcPts val="4200"/>
              </a:lnSpc>
              <a:buFontTx/>
              <a:buChar char="•"/>
            </a:pPr>
            <a:r>
              <a:rPr kumimoji="0" lang="zh-TW" altLang="en-US" sz="3200" b="1" dirty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計畫</a:t>
            </a:r>
            <a:r>
              <a:rPr kumimoji="0" lang="zh-TW" altLang="en-US" sz="3200" b="1" dirty="0" smtClean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地點</a:t>
            </a:r>
            <a:endParaRPr kumimoji="0" lang="en-US" altLang="zh-TW" sz="3200" b="1" dirty="0" smtClean="0">
              <a:solidFill>
                <a:schemeClr val="accent1"/>
              </a:solidFill>
              <a:latin typeface="標楷體" pitchFamily="65" charset="-120"/>
              <a:ea typeface="標楷體" pitchFamily="65" charset="-120"/>
            </a:endParaRPr>
          </a:p>
          <a:p>
            <a:pPr>
              <a:lnSpc>
                <a:spcPts val="4200"/>
              </a:lnSpc>
              <a:buFontTx/>
              <a:buChar char="•"/>
            </a:pPr>
            <a:r>
              <a:rPr kumimoji="0" lang="zh-TW" altLang="en-US" sz="3200" b="1" dirty="0" smtClean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現況問題</a:t>
            </a:r>
            <a:endParaRPr kumimoji="0" lang="zh-TW" altLang="en-US" sz="3200" b="1" dirty="0">
              <a:solidFill>
                <a:schemeClr val="accent1"/>
              </a:solidFill>
              <a:latin typeface="標楷體" pitchFamily="65" charset="-120"/>
              <a:ea typeface="標楷體" pitchFamily="65" charset="-120"/>
            </a:endParaRPr>
          </a:p>
          <a:p>
            <a:pPr>
              <a:lnSpc>
                <a:spcPts val="4200"/>
              </a:lnSpc>
              <a:buFontTx/>
              <a:buChar char="•"/>
            </a:pPr>
            <a:r>
              <a:rPr kumimoji="0" lang="zh-TW" altLang="en-US" sz="3200" b="1" dirty="0" smtClean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經費概算</a:t>
            </a:r>
            <a:endParaRPr kumimoji="0" lang="zh-TW" altLang="en-US" sz="3200" b="1" dirty="0">
              <a:solidFill>
                <a:schemeClr val="accent1"/>
              </a:solidFill>
              <a:latin typeface="標楷體" pitchFamily="65" charset="-120"/>
              <a:ea typeface="標楷體" pitchFamily="65" charset="-120"/>
            </a:endParaRPr>
          </a:p>
          <a:p>
            <a:pPr>
              <a:lnSpc>
                <a:spcPts val="4200"/>
              </a:lnSpc>
              <a:buFontTx/>
              <a:buChar char="•"/>
            </a:pPr>
            <a:r>
              <a:rPr lang="zh-TW" altLang="en-US" sz="3200" b="1" dirty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合格廠商及初審</a:t>
            </a:r>
            <a:r>
              <a:rPr lang="zh-TW" altLang="en-US" sz="3200" b="1" dirty="0" smtClean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意見</a:t>
            </a:r>
            <a:endParaRPr lang="zh-TW" altLang="en-US" sz="3200" b="1" dirty="0">
              <a:solidFill>
                <a:schemeClr val="accent1"/>
              </a:solidFill>
              <a:latin typeface="標楷體" pitchFamily="65" charset="-120"/>
              <a:ea typeface="標楷體" pitchFamily="65" charset="-120"/>
            </a:endParaRPr>
          </a:p>
          <a:p>
            <a:pPr>
              <a:lnSpc>
                <a:spcPts val="4200"/>
              </a:lnSpc>
              <a:buFontTx/>
              <a:buChar char="•"/>
            </a:pPr>
            <a:r>
              <a:rPr lang="zh-TW" altLang="en-US" sz="3200" b="1" dirty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差異</a:t>
            </a:r>
            <a:r>
              <a:rPr lang="zh-TW" altLang="en-US" sz="3200" b="1" dirty="0" smtClean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分析</a:t>
            </a:r>
            <a:endParaRPr lang="zh-TW" altLang="en-US" sz="3200" b="1" dirty="0">
              <a:solidFill>
                <a:schemeClr val="accent1"/>
              </a:solidFill>
              <a:latin typeface="標楷體" pitchFamily="65" charset="-120"/>
              <a:ea typeface="標楷體" pitchFamily="65" charset="-120"/>
            </a:endParaRPr>
          </a:p>
          <a:p>
            <a:pPr>
              <a:lnSpc>
                <a:spcPts val="4200"/>
              </a:lnSpc>
              <a:buFontTx/>
              <a:buChar char="•"/>
            </a:pPr>
            <a:r>
              <a:rPr lang="zh-TW" altLang="en-US" sz="3200" b="1" dirty="0" smtClean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評審項目</a:t>
            </a:r>
            <a:endParaRPr lang="zh-TW" altLang="en-US" sz="3200" b="1" dirty="0">
              <a:solidFill>
                <a:schemeClr val="accent1"/>
              </a:solidFill>
              <a:latin typeface="標楷體" pitchFamily="65" charset="-120"/>
              <a:ea typeface="標楷體" pitchFamily="65" charset="-120"/>
            </a:endParaRPr>
          </a:p>
          <a:p>
            <a:pPr>
              <a:lnSpc>
                <a:spcPts val="4200"/>
              </a:lnSpc>
              <a:buFontTx/>
              <a:buChar char="•"/>
            </a:pPr>
            <a:r>
              <a:rPr lang="zh-TW" altLang="en-US" sz="3200" b="1" dirty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評分方式</a:t>
            </a:r>
          </a:p>
        </p:txBody>
      </p:sp>
      <p:sp>
        <p:nvSpPr>
          <p:cNvPr id="6150" name="Rectangle 25"/>
          <p:cNvSpPr>
            <a:spLocks noChangeArrowheads="1"/>
          </p:cNvSpPr>
          <p:nvPr/>
        </p:nvSpPr>
        <p:spPr bwMode="auto">
          <a:xfrm>
            <a:off x="6486438" y="822414"/>
            <a:ext cx="2664000" cy="78337"/>
          </a:xfrm>
          <a:prstGeom prst="rect">
            <a:avLst/>
          </a:prstGeom>
          <a:solidFill>
            <a:schemeClr val="bg1">
              <a:alpha val="67058"/>
            </a:schemeClr>
          </a:solidFill>
          <a:ln w="9525">
            <a:solidFill>
              <a:srgbClr val="6C7A92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6149" name="Rectangle 23"/>
          <p:cNvSpPr>
            <a:spLocks noChangeArrowheads="1"/>
          </p:cNvSpPr>
          <p:nvPr/>
        </p:nvSpPr>
        <p:spPr bwMode="auto">
          <a:xfrm>
            <a:off x="6751413" y="740196"/>
            <a:ext cx="2376000" cy="79200"/>
          </a:xfrm>
          <a:prstGeom prst="rect">
            <a:avLst/>
          </a:prstGeom>
          <a:solidFill>
            <a:schemeClr val="tx1">
              <a:alpha val="67058"/>
            </a:schemeClr>
          </a:solidFill>
          <a:ln w="9525">
            <a:solidFill>
              <a:srgbClr val="6C7A92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投影片編號版面配置區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671268D7-56FF-4D79-9951-E6CFE3765E8A}" type="slidenum">
              <a:rPr lang="en-US" altLang="zh-TW" smtClean="0"/>
              <a:pPr/>
              <a:t>5</a:t>
            </a:fld>
            <a:endParaRPr lang="en-US" altLang="zh-TW" smtClean="0"/>
          </a:p>
        </p:txBody>
      </p:sp>
      <p:sp>
        <p:nvSpPr>
          <p:cNvPr id="7171" name="Rectangle 3"/>
          <p:cNvSpPr>
            <a:spLocks noChangeArrowheads="1"/>
          </p:cNvSpPr>
          <p:nvPr/>
        </p:nvSpPr>
        <p:spPr bwMode="auto">
          <a:xfrm>
            <a:off x="1558925" y="2132013"/>
            <a:ext cx="6351588" cy="21784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lnSpc>
                <a:spcPct val="150000"/>
              </a:lnSpc>
              <a:buFontTx/>
              <a:buAutoNum type="arabicParenR"/>
            </a:pPr>
            <a:r>
              <a:rPr lang="zh-TW" altLang="en-US" sz="4800" b="1" dirty="0" smtClean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謝一田建築師</a:t>
            </a:r>
            <a:r>
              <a:rPr lang="zh-TW" altLang="en-US" sz="4800" b="1" dirty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事務所</a:t>
            </a:r>
            <a:endParaRPr lang="en-US" altLang="zh-TW" sz="4800" b="1" dirty="0">
              <a:solidFill>
                <a:schemeClr val="accent1"/>
              </a:solidFill>
              <a:latin typeface="標楷體" pitchFamily="65" charset="-120"/>
              <a:ea typeface="標楷體" pitchFamily="65" charset="-120"/>
              <a:cs typeface="Times New Roman" pitchFamily="18" charset="0"/>
            </a:endParaRPr>
          </a:p>
          <a:p>
            <a:pPr marL="342900" indent="-342900">
              <a:lnSpc>
                <a:spcPct val="150000"/>
              </a:lnSpc>
              <a:buFontTx/>
              <a:buAutoNum type="arabicParenR"/>
            </a:pPr>
            <a:r>
              <a:rPr lang="zh-TW" altLang="en-US" sz="4800" b="1" dirty="0" smtClean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蔡明烈建築師事務所</a:t>
            </a:r>
            <a:endParaRPr lang="en-US" altLang="zh-TW" sz="4800" b="1" dirty="0">
              <a:solidFill>
                <a:schemeClr val="accent1"/>
              </a:solidFill>
              <a:latin typeface="標楷體" pitchFamily="65" charset="-120"/>
              <a:ea typeface="標楷體" pitchFamily="65" charset="-12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esktop\桌面\成大校本部平面圖(淡藍).jpg"/>
          <p:cNvPicPr>
            <a:picLocks noChangeAspect="1" noChangeArrowheads="1"/>
          </p:cNvPicPr>
          <p:nvPr/>
        </p:nvPicPr>
        <p:blipFill>
          <a:blip r:embed="rId2" cstate="print"/>
          <a:srcRect l="5951" t="11730" r="6611" b="24639"/>
          <a:stretch>
            <a:fillRect/>
          </a:stretch>
        </p:blipFill>
        <p:spPr bwMode="auto">
          <a:xfrm>
            <a:off x="0" y="-1"/>
            <a:ext cx="6272260" cy="6455391"/>
          </a:xfrm>
          <a:prstGeom prst="rect">
            <a:avLst/>
          </a:prstGeom>
          <a:noFill/>
        </p:spPr>
      </p:pic>
      <p:sp>
        <p:nvSpPr>
          <p:cNvPr id="8194" name="投影片編號版面配置區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B77D2640-63B1-4390-9DA8-EB57E6C8D88C}" type="slidenum">
              <a:rPr lang="en-US" altLang="zh-TW" smtClean="0"/>
              <a:pPr/>
              <a:t>6</a:t>
            </a:fld>
            <a:endParaRPr lang="en-US" altLang="zh-TW" smtClean="0"/>
          </a:p>
        </p:txBody>
      </p:sp>
      <p:sp>
        <p:nvSpPr>
          <p:cNvPr id="26" name="Text Box 3"/>
          <p:cNvSpPr txBox="1">
            <a:spLocks noChangeArrowheads="1"/>
          </p:cNvSpPr>
          <p:nvPr/>
        </p:nvSpPr>
        <p:spPr bwMode="auto">
          <a:xfrm>
            <a:off x="7125552" y="213191"/>
            <a:ext cx="1712912" cy="523220"/>
          </a:xfrm>
          <a:prstGeom prst="rect">
            <a:avLst/>
          </a:prstGeom>
          <a:solidFill>
            <a:schemeClr val="bg2">
              <a:lumMod val="50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TW" altLang="en-US" sz="2800" b="1" dirty="0" smtClean="0">
                <a:solidFill>
                  <a:srgbClr val="FFFF00"/>
                </a:solidFill>
                <a:ea typeface="標楷體" pitchFamily="65" charset="-120"/>
              </a:rPr>
              <a:t>計畫地點</a:t>
            </a:r>
            <a:endParaRPr lang="zh-TW" altLang="en-US" sz="2800" b="1" dirty="0">
              <a:solidFill>
                <a:srgbClr val="FFFF00"/>
              </a:solidFill>
              <a:ea typeface="標楷體" pitchFamily="65" charset="-120"/>
            </a:endParaRPr>
          </a:p>
        </p:txBody>
      </p:sp>
      <p:sp>
        <p:nvSpPr>
          <p:cNvPr id="28" name="Rectangle 25"/>
          <p:cNvSpPr>
            <a:spLocks noChangeArrowheads="1"/>
          </p:cNvSpPr>
          <p:nvPr/>
        </p:nvSpPr>
        <p:spPr bwMode="auto">
          <a:xfrm>
            <a:off x="6486438" y="822414"/>
            <a:ext cx="2664000" cy="78337"/>
          </a:xfrm>
          <a:prstGeom prst="rect">
            <a:avLst/>
          </a:prstGeom>
          <a:solidFill>
            <a:schemeClr val="bg1">
              <a:alpha val="67058"/>
            </a:schemeClr>
          </a:solidFill>
          <a:ln w="9525">
            <a:solidFill>
              <a:srgbClr val="6C7A92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29" name="Rectangle 23"/>
          <p:cNvSpPr>
            <a:spLocks noChangeArrowheads="1"/>
          </p:cNvSpPr>
          <p:nvPr/>
        </p:nvSpPr>
        <p:spPr bwMode="auto">
          <a:xfrm>
            <a:off x="6751413" y="740196"/>
            <a:ext cx="2376000" cy="79200"/>
          </a:xfrm>
          <a:prstGeom prst="rect">
            <a:avLst/>
          </a:prstGeom>
          <a:solidFill>
            <a:schemeClr val="tx1">
              <a:alpha val="67058"/>
            </a:schemeClr>
          </a:solidFill>
          <a:ln w="9525">
            <a:solidFill>
              <a:srgbClr val="6C7A92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23" name="橢圓 22"/>
          <p:cNvSpPr/>
          <p:nvPr/>
        </p:nvSpPr>
        <p:spPr>
          <a:xfrm>
            <a:off x="4189863" y="627797"/>
            <a:ext cx="545910" cy="559558"/>
          </a:xfrm>
          <a:prstGeom prst="ellipse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4" name="橢圓 23"/>
          <p:cNvSpPr/>
          <p:nvPr/>
        </p:nvSpPr>
        <p:spPr>
          <a:xfrm>
            <a:off x="5352197" y="4451444"/>
            <a:ext cx="545910" cy="559558"/>
          </a:xfrm>
          <a:prstGeom prst="ellipse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34" name="群組 33"/>
          <p:cNvGrpSpPr/>
          <p:nvPr/>
        </p:nvGrpSpPr>
        <p:grpSpPr>
          <a:xfrm>
            <a:off x="6509982" y="4053385"/>
            <a:ext cx="2442947" cy="941696"/>
            <a:chOff x="6509982" y="4053385"/>
            <a:chExt cx="2442947" cy="941696"/>
          </a:xfrm>
        </p:grpSpPr>
        <p:sp>
          <p:nvSpPr>
            <p:cNvPr id="25" name="橢圓 24"/>
            <p:cNvSpPr/>
            <p:nvPr/>
          </p:nvSpPr>
          <p:spPr>
            <a:xfrm>
              <a:off x="6689678" y="4314967"/>
              <a:ext cx="461749" cy="448102"/>
            </a:xfrm>
            <a:prstGeom prst="ellipse">
              <a:avLst/>
            </a:prstGeom>
            <a:noFill/>
            <a:ln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30" name="文字方塊 29"/>
            <p:cNvSpPr txBox="1"/>
            <p:nvPr/>
          </p:nvSpPr>
          <p:spPr>
            <a:xfrm>
              <a:off x="7233311" y="4271750"/>
              <a:ext cx="171961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2800" b="1" dirty="0" smtClean="0">
                  <a:latin typeface="標楷體" pitchFamily="65" charset="-120"/>
                  <a:ea typeface="標楷體" pitchFamily="65" charset="-120"/>
                </a:rPr>
                <a:t>整修位置</a:t>
              </a:r>
              <a:endParaRPr lang="zh-TW" altLang="en-US" sz="2800" b="1" dirty="0">
                <a:latin typeface="標楷體" pitchFamily="65" charset="-120"/>
                <a:ea typeface="標楷體" pitchFamily="65" charset="-120"/>
              </a:endParaRPr>
            </a:p>
          </p:txBody>
        </p:sp>
        <p:sp>
          <p:nvSpPr>
            <p:cNvPr id="33" name="矩形 32"/>
            <p:cNvSpPr/>
            <p:nvPr/>
          </p:nvSpPr>
          <p:spPr>
            <a:xfrm>
              <a:off x="6509982" y="4053385"/>
              <a:ext cx="2402006" cy="941696"/>
            </a:xfrm>
            <a:prstGeom prst="rect">
              <a:avLst/>
            </a:prstGeom>
            <a:noFill/>
            <a:ln w="34925" cmpd="thickThin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投影片編號版面配置區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77C5412B-6A11-4E80-9282-C3873F0CC55F}" type="slidenum">
              <a:rPr lang="en-US" altLang="zh-TW" smtClean="0"/>
              <a:pPr/>
              <a:t>7</a:t>
            </a:fld>
            <a:endParaRPr lang="en-US" altLang="zh-TW" smtClean="0"/>
          </a:p>
        </p:txBody>
      </p:sp>
      <p:sp>
        <p:nvSpPr>
          <p:cNvPr id="9221" name="Text Box 5"/>
          <p:cNvSpPr txBox="1">
            <a:spLocks noChangeArrowheads="1"/>
          </p:cNvSpPr>
          <p:nvPr/>
        </p:nvSpPr>
        <p:spPr bwMode="auto">
          <a:xfrm>
            <a:off x="438150" y="1146414"/>
            <a:ext cx="8419247" cy="526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zh-TW" altLang="zh-TW" sz="21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航太系：</a:t>
            </a:r>
          </a:p>
          <a:p>
            <a:pPr lvl="0">
              <a:buFont typeface="Arial" pitchFamily="34" charset="0"/>
              <a:buChar char="•"/>
            </a:pPr>
            <a:r>
              <a:rPr lang="zh-TW" altLang="zh-TW" sz="2100" dirty="0" smtClean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屋頂防水隔熱層老舊及滲水。</a:t>
            </a:r>
          </a:p>
          <a:p>
            <a:pPr lvl="0">
              <a:buFont typeface="Arial" pitchFamily="34" charset="0"/>
              <a:buChar char="•"/>
            </a:pPr>
            <a:r>
              <a:rPr lang="zh-TW" altLang="zh-TW" sz="2100" dirty="0" smtClean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現有屋頂冷氣主機須全部遷移至下層各研究室空間並修補穿板孔洞。</a:t>
            </a:r>
          </a:p>
          <a:p>
            <a:pPr marL="95250" lvl="0" indent="-95250">
              <a:buFont typeface="Arial" pitchFamily="34" charset="0"/>
              <a:buChar char="•"/>
            </a:pPr>
            <a:r>
              <a:rPr lang="zh-TW" altLang="zh-TW" sz="2100" dirty="0" smtClean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屋頂設備（太陽能光電板、天線等）遷移至使用單位指定位置並廢除混擬土基座。</a:t>
            </a:r>
          </a:p>
          <a:p>
            <a:pPr lvl="0">
              <a:buFont typeface="Arial" pitchFamily="34" charset="0"/>
              <a:buChar char="•"/>
            </a:pPr>
            <a:r>
              <a:rPr lang="zh-TW" altLang="zh-TW" sz="2100" dirty="0" smtClean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屋頂管線重整。</a:t>
            </a:r>
          </a:p>
          <a:p>
            <a:pPr lvl="0">
              <a:buFont typeface="Arial" pitchFamily="34" charset="0"/>
              <a:buChar char="•"/>
            </a:pPr>
            <a:r>
              <a:rPr lang="zh-TW" altLang="zh-TW" sz="2100" dirty="0" smtClean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現有屋頂排水疏通及檢討排水配置。</a:t>
            </a:r>
          </a:p>
          <a:p>
            <a:r>
              <a:rPr lang="en-US" altLang="zh-TW" sz="2100" dirty="0" smtClean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  </a:t>
            </a:r>
            <a:endParaRPr lang="zh-TW" altLang="zh-TW" sz="2100" dirty="0" smtClean="0">
              <a:solidFill>
                <a:schemeClr val="accent1"/>
              </a:solidFill>
              <a:latin typeface="標楷體" pitchFamily="65" charset="-120"/>
              <a:ea typeface="標楷體" pitchFamily="65" charset="-120"/>
            </a:endParaRPr>
          </a:p>
          <a:p>
            <a:r>
              <a:rPr lang="zh-TW" altLang="zh-TW" sz="21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醫技系：</a:t>
            </a:r>
          </a:p>
          <a:p>
            <a:pPr lvl="0">
              <a:buFont typeface="Arial" pitchFamily="34" charset="0"/>
              <a:buChar char="•"/>
            </a:pPr>
            <a:r>
              <a:rPr lang="zh-TW" altLang="zh-TW" sz="2100" dirty="0" smtClean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屋頂防水隔熱層滲水。</a:t>
            </a:r>
          </a:p>
          <a:p>
            <a:pPr lvl="0">
              <a:buFont typeface="Arial" pitchFamily="34" charset="0"/>
              <a:buChar char="•"/>
            </a:pPr>
            <a:r>
              <a:rPr lang="zh-TW" altLang="zh-TW" sz="2100" dirty="0" smtClean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屋頂通風設備及排煙遮棚處滲水。</a:t>
            </a:r>
          </a:p>
          <a:p>
            <a:pPr lvl="0">
              <a:buFont typeface="Arial" pitchFamily="34" charset="0"/>
              <a:buChar char="•"/>
            </a:pPr>
            <a:r>
              <a:rPr lang="en-US" altLang="zh-TW" sz="2100" dirty="0" smtClean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4</a:t>
            </a:r>
            <a:r>
              <a:rPr lang="zh-TW" altLang="zh-TW" sz="2100" dirty="0" smtClean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樓</a:t>
            </a:r>
            <a:r>
              <a:rPr lang="en-US" altLang="zh-TW" sz="2100" dirty="0" smtClean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5784</a:t>
            </a:r>
            <a:r>
              <a:rPr lang="zh-TW" altLang="zh-TW" sz="2100" dirty="0" smtClean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（含主任室）室及</a:t>
            </a:r>
            <a:r>
              <a:rPr lang="en-US" altLang="zh-TW" sz="2100" dirty="0" smtClean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5785</a:t>
            </a:r>
            <a:r>
              <a:rPr lang="zh-TW" altLang="zh-TW" sz="2100" dirty="0" smtClean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室窗戶滲水改善、</a:t>
            </a:r>
            <a:r>
              <a:rPr lang="en-US" altLang="zh-TW" sz="2100" dirty="0" smtClean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5784</a:t>
            </a:r>
            <a:r>
              <a:rPr lang="zh-TW" altLang="zh-TW" sz="2100" dirty="0" smtClean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室壁癌處理改善。</a:t>
            </a:r>
          </a:p>
          <a:p>
            <a:pPr marL="95250" lvl="0" indent="-95250">
              <a:buFont typeface="Arial" pitchFamily="34" charset="0"/>
              <a:buChar char="•"/>
            </a:pPr>
            <a:r>
              <a:rPr lang="zh-TW" altLang="zh-TW" sz="2100" dirty="0" smtClean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東北角</a:t>
            </a:r>
            <a:r>
              <a:rPr lang="en-US" altLang="zh-TW" sz="2100" dirty="0" smtClean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4F</a:t>
            </a:r>
            <a:r>
              <a:rPr lang="zh-TW" altLang="zh-TW" sz="2100" dirty="0" smtClean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樓梯處天花板剝落，須全面檢測</a:t>
            </a:r>
            <a:r>
              <a:rPr lang="en-US" altLang="zh-TW" sz="2100" dirty="0" smtClean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4F</a:t>
            </a:r>
            <a:r>
              <a:rPr lang="zh-TW" altLang="zh-TW" sz="2100" dirty="0" smtClean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天花板是否因滲水造成剝落。</a:t>
            </a:r>
          </a:p>
          <a:p>
            <a:pPr lvl="0">
              <a:buFont typeface="Arial" pitchFamily="34" charset="0"/>
              <a:buChar char="•"/>
            </a:pPr>
            <a:r>
              <a:rPr lang="zh-TW" altLang="zh-TW" sz="2100" dirty="0" smtClean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現有屋頂排水疏通及檢討排水配置。</a:t>
            </a:r>
          </a:p>
          <a:p>
            <a:pPr lvl="0">
              <a:buFont typeface="Arial" pitchFamily="34" charset="0"/>
              <a:buChar char="•"/>
            </a:pPr>
            <a:r>
              <a:rPr lang="zh-TW" altLang="zh-TW" sz="2100" dirty="0" smtClean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管道間滲水檢測。</a:t>
            </a:r>
          </a:p>
        </p:txBody>
      </p:sp>
      <p:sp>
        <p:nvSpPr>
          <p:cNvPr id="10" name="Text Box 3"/>
          <p:cNvSpPr txBox="1">
            <a:spLocks noChangeArrowheads="1"/>
          </p:cNvSpPr>
          <p:nvPr/>
        </p:nvSpPr>
        <p:spPr bwMode="auto">
          <a:xfrm>
            <a:off x="6701051" y="213191"/>
            <a:ext cx="2137413" cy="954107"/>
          </a:xfrm>
          <a:prstGeom prst="rect">
            <a:avLst/>
          </a:prstGeom>
          <a:solidFill>
            <a:schemeClr val="bg2">
              <a:lumMod val="5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zh-TW" altLang="en-US" sz="2800" b="1" dirty="0" smtClean="0">
                <a:solidFill>
                  <a:srgbClr val="FFFF00"/>
                </a:solidFill>
                <a:ea typeface="標楷體" pitchFamily="65" charset="-120"/>
              </a:rPr>
              <a:t>現況問題及需求</a:t>
            </a:r>
            <a:endParaRPr lang="zh-TW" altLang="en-US" sz="2800" b="1" dirty="0">
              <a:solidFill>
                <a:srgbClr val="FFFF00"/>
              </a:solidFill>
              <a:ea typeface="標楷體" pitchFamily="65" charset="-120"/>
            </a:endParaRPr>
          </a:p>
        </p:txBody>
      </p:sp>
      <p:sp>
        <p:nvSpPr>
          <p:cNvPr id="11" name="Rectangle 25"/>
          <p:cNvSpPr>
            <a:spLocks noChangeArrowheads="1"/>
          </p:cNvSpPr>
          <p:nvPr/>
        </p:nvSpPr>
        <p:spPr bwMode="auto">
          <a:xfrm>
            <a:off x="6486438" y="1259150"/>
            <a:ext cx="2664000" cy="78337"/>
          </a:xfrm>
          <a:prstGeom prst="rect">
            <a:avLst/>
          </a:prstGeom>
          <a:solidFill>
            <a:schemeClr val="bg1">
              <a:alpha val="67058"/>
            </a:schemeClr>
          </a:solidFill>
          <a:ln w="9525">
            <a:solidFill>
              <a:srgbClr val="6C7A92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2" name="Rectangle 23"/>
          <p:cNvSpPr>
            <a:spLocks noChangeArrowheads="1"/>
          </p:cNvSpPr>
          <p:nvPr/>
        </p:nvSpPr>
        <p:spPr bwMode="auto">
          <a:xfrm>
            <a:off x="6751413" y="1176932"/>
            <a:ext cx="2376000" cy="79200"/>
          </a:xfrm>
          <a:prstGeom prst="rect">
            <a:avLst/>
          </a:prstGeom>
          <a:solidFill>
            <a:schemeClr val="tx1">
              <a:alpha val="67058"/>
            </a:schemeClr>
          </a:solidFill>
          <a:ln w="9525">
            <a:solidFill>
              <a:srgbClr val="6C7A92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投影片編號版面配置區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77C5412B-6A11-4E80-9282-C3873F0CC55F}" type="slidenum">
              <a:rPr lang="en-US" altLang="zh-TW" smtClean="0"/>
              <a:pPr/>
              <a:t>8</a:t>
            </a:fld>
            <a:endParaRPr lang="en-US" altLang="zh-TW" smtClean="0"/>
          </a:p>
        </p:txBody>
      </p:sp>
      <p:sp>
        <p:nvSpPr>
          <p:cNvPr id="9221" name="Text Box 5"/>
          <p:cNvSpPr txBox="1">
            <a:spLocks noChangeArrowheads="1"/>
          </p:cNvSpPr>
          <p:nvPr/>
        </p:nvSpPr>
        <p:spPr bwMode="auto">
          <a:xfrm>
            <a:off x="438150" y="1592488"/>
            <a:ext cx="8419247" cy="36933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57200" indent="-457200"/>
            <a:r>
              <a:rPr lang="zh-TW" altLang="en-US" sz="26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總經費</a:t>
            </a:r>
            <a:r>
              <a:rPr lang="zh-TW" altLang="en-US" sz="26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新臺幣</a:t>
            </a:r>
            <a:r>
              <a:rPr lang="en-US" altLang="zh-TW" sz="2600" u="sng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1,000</a:t>
            </a:r>
            <a:r>
              <a:rPr lang="zh-TW" altLang="en-US" sz="2600" u="sng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萬</a:t>
            </a:r>
            <a:r>
              <a:rPr lang="zh-TW" altLang="en-US" sz="26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元</a:t>
            </a:r>
            <a:r>
              <a:rPr lang="zh-TW" altLang="en-US" sz="26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整</a:t>
            </a:r>
          </a:p>
          <a:p>
            <a:pPr marL="457200" indent="-457200"/>
            <a:r>
              <a:rPr lang="zh-TW" altLang="en-US" sz="2600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 </a:t>
            </a:r>
            <a:r>
              <a:rPr lang="zh-TW" altLang="en-US" sz="2600" dirty="0" smtClean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（</a:t>
            </a:r>
            <a:r>
              <a:rPr lang="zh-TW" altLang="zh-TW" sz="2600" dirty="0" smtClean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但不含規劃設計監造費及相關行政規費、管理費等</a:t>
            </a:r>
            <a:r>
              <a:rPr lang="zh-TW" altLang="en-US" sz="2600" dirty="0" smtClean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）</a:t>
            </a:r>
            <a:endParaRPr lang="zh-TW" altLang="en-US" sz="2600" dirty="0">
              <a:solidFill>
                <a:schemeClr val="accent1"/>
              </a:solidFill>
              <a:latin typeface="標楷體" pitchFamily="65" charset="-120"/>
              <a:ea typeface="標楷體" pitchFamily="65" charset="-120"/>
            </a:endParaRPr>
          </a:p>
          <a:p>
            <a:pPr marL="457200" indent="-457200"/>
            <a:endParaRPr lang="zh-TW" altLang="en-US" sz="2600" dirty="0">
              <a:solidFill>
                <a:srgbClr val="CCECFF"/>
              </a:solidFill>
              <a:latin typeface="標楷體" pitchFamily="65" charset="-120"/>
              <a:ea typeface="標楷體" pitchFamily="65" charset="-120"/>
            </a:endParaRPr>
          </a:p>
          <a:p>
            <a:pPr marL="457200" indent="-457200"/>
            <a:r>
              <a:rPr lang="en-US" altLang="zh-TW" sz="2600" dirty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1</a:t>
            </a:r>
            <a:r>
              <a:rPr lang="en-US" altLang="zh-TW" sz="2600" dirty="0" smtClean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.</a:t>
            </a:r>
            <a:r>
              <a:rPr lang="zh-TW" altLang="en-US" sz="2600" dirty="0" smtClean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航太系及醫技系滲水整修工程</a:t>
            </a:r>
            <a:r>
              <a:rPr lang="en-US" altLang="zh-TW" sz="2600" dirty="0" smtClean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--------- </a:t>
            </a:r>
            <a:r>
              <a:rPr lang="en-US" altLang="zh-TW" sz="2600" u="sng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1,000</a:t>
            </a:r>
            <a:r>
              <a:rPr lang="zh-TW" altLang="en-US" sz="2600" u="sng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萬</a:t>
            </a:r>
            <a:r>
              <a:rPr lang="zh-TW" altLang="en-US" sz="2600" dirty="0" smtClean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元整</a:t>
            </a:r>
            <a:endParaRPr lang="zh-TW" altLang="en-US" sz="2600" dirty="0">
              <a:solidFill>
                <a:schemeClr val="accent1"/>
              </a:solidFill>
              <a:latin typeface="標楷體" pitchFamily="65" charset="-120"/>
              <a:ea typeface="標楷體" pitchFamily="65" charset="-120"/>
            </a:endParaRPr>
          </a:p>
          <a:p>
            <a:pPr marL="457200" indent="-457200"/>
            <a:endParaRPr lang="zh-TW" altLang="en-US" sz="2600" u="sng" dirty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  <a:p>
            <a:pPr marL="457200" indent="-457200"/>
            <a:r>
              <a:rPr lang="en-US" altLang="zh-TW" sz="2600" dirty="0" smtClean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2.</a:t>
            </a:r>
            <a:r>
              <a:rPr lang="zh-TW" altLang="en-US" sz="2600" dirty="0" smtClean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委託規劃設計監造技術服務</a:t>
            </a:r>
            <a:r>
              <a:rPr lang="en-US" altLang="zh-TW" sz="2600" dirty="0" smtClean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--------- </a:t>
            </a:r>
            <a:r>
              <a:rPr lang="en-US" altLang="zh-TW" sz="2600" u="sng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57</a:t>
            </a:r>
            <a:r>
              <a:rPr lang="zh-TW" altLang="en-US" sz="2600" u="sng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萬</a:t>
            </a:r>
            <a:r>
              <a:rPr lang="en-US" altLang="zh-TW" sz="2600" u="sng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8,000</a:t>
            </a:r>
            <a:r>
              <a:rPr lang="zh-TW" altLang="en-US" sz="2600" dirty="0" smtClean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元整</a:t>
            </a:r>
            <a:endParaRPr lang="zh-TW" altLang="en-US" sz="2600" dirty="0">
              <a:solidFill>
                <a:schemeClr val="accent1"/>
              </a:solidFill>
              <a:latin typeface="標楷體" pitchFamily="65" charset="-120"/>
              <a:ea typeface="標楷體" pitchFamily="65" charset="-120"/>
            </a:endParaRPr>
          </a:p>
          <a:p>
            <a:pPr marL="457200" indent="-457200"/>
            <a:r>
              <a:rPr lang="zh-TW" altLang="en-US" sz="2600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 </a:t>
            </a:r>
            <a:r>
              <a:rPr lang="zh-TW" altLang="en-US" sz="2600" dirty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「依建築物工程技術服務建造費用百分比</a:t>
            </a:r>
            <a:r>
              <a:rPr lang="zh-TW" altLang="en-US" sz="2600" dirty="0" smtClean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法</a:t>
            </a:r>
            <a:r>
              <a:rPr lang="zh-TW" altLang="en-US" sz="2600" u="sng" dirty="0" smtClean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第</a:t>
            </a:r>
            <a:r>
              <a:rPr lang="en-US" altLang="zh-TW" sz="2600" u="sng" dirty="0" smtClean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1</a:t>
            </a:r>
            <a:r>
              <a:rPr lang="zh-TW" altLang="en-US" sz="2600" u="sng" dirty="0" smtClean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類</a:t>
            </a:r>
            <a:r>
              <a:rPr lang="zh-TW" altLang="en-US" sz="2600" dirty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費率上限（採固定費率）</a:t>
            </a:r>
            <a:r>
              <a:rPr lang="zh-TW" altLang="en-US" sz="2600" dirty="0" smtClean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，核算</a:t>
            </a:r>
            <a:r>
              <a:rPr lang="zh-TW" altLang="en-US" sz="2600" dirty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後再</a:t>
            </a:r>
            <a:r>
              <a:rPr lang="zh-TW" altLang="en-US" sz="2600" dirty="0" smtClean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以</a:t>
            </a:r>
            <a:r>
              <a:rPr lang="en-US" altLang="zh-TW" sz="2600" dirty="0" smtClean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85</a:t>
            </a:r>
            <a:r>
              <a:rPr lang="zh-TW" altLang="en-US" sz="2600" dirty="0" smtClean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％</a:t>
            </a:r>
            <a:r>
              <a:rPr lang="zh-TW" altLang="en-US" sz="2600" dirty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核計規劃設計監</a:t>
            </a:r>
            <a:r>
              <a:rPr lang="zh-TW" altLang="en-US" sz="2600" dirty="0" smtClean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造費」</a:t>
            </a:r>
            <a:endParaRPr lang="zh-TW" altLang="en-US" sz="2600" dirty="0">
              <a:solidFill>
                <a:schemeClr val="accent1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7125552" y="213191"/>
            <a:ext cx="1712912" cy="523220"/>
          </a:xfrm>
          <a:prstGeom prst="rect">
            <a:avLst/>
          </a:prstGeom>
          <a:solidFill>
            <a:schemeClr val="bg2">
              <a:lumMod val="50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TW" altLang="en-US" sz="2800" b="1" dirty="0" smtClean="0">
                <a:solidFill>
                  <a:srgbClr val="FFFF00"/>
                </a:solidFill>
                <a:ea typeface="標楷體" pitchFamily="65" charset="-120"/>
              </a:rPr>
              <a:t>經費概算</a:t>
            </a:r>
            <a:endParaRPr lang="zh-TW" altLang="en-US" sz="2800" b="1" dirty="0">
              <a:solidFill>
                <a:srgbClr val="FFFF00"/>
              </a:solidFill>
              <a:ea typeface="標楷體" pitchFamily="65" charset="-120"/>
            </a:endParaRPr>
          </a:p>
        </p:txBody>
      </p:sp>
      <p:sp>
        <p:nvSpPr>
          <p:cNvPr id="8" name="Rectangle 25"/>
          <p:cNvSpPr>
            <a:spLocks noChangeArrowheads="1"/>
          </p:cNvSpPr>
          <p:nvPr/>
        </p:nvSpPr>
        <p:spPr bwMode="auto">
          <a:xfrm>
            <a:off x="6486438" y="822414"/>
            <a:ext cx="2664000" cy="78337"/>
          </a:xfrm>
          <a:prstGeom prst="rect">
            <a:avLst/>
          </a:prstGeom>
          <a:solidFill>
            <a:schemeClr val="bg1">
              <a:alpha val="67058"/>
            </a:schemeClr>
          </a:solidFill>
          <a:ln w="9525">
            <a:solidFill>
              <a:srgbClr val="6C7A92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9" name="Rectangle 23"/>
          <p:cNvSpPr>
            <a:spLocks noChangeArrowheads="1"/>
          </p:cNvSpPr>
          <p:nvPr/>
        </p:nvSpPr>
        <p:spPr bwMode="auto">
          <a:xfrm>
            <a:off x="6751413" y="740196"/>
            <a:ext cx="2376000" cy="79200"/>
          </a:xfrm>
          <a:prstGeom prst="rect">
            <a:avLst/>
          </a:prstGeom>
          <a:solidFill>
            <a:schemeClr val="tx1">
              <a:alpha val="67058"/>
            </a:schemeClr>
          </a:solidFill>
          <a:ln w="9525">
            <a:solidFill>
              <a:srgbClr val="6C7A92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投影片編號版面配置區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393C405B-E0E9-4990-AFB6-CB9E391AD765}" type="slidenum">
              <a:rPr lang="en-US" altLang="zh-TW" smtClean="0"/>
              <a:pPr/>
              <a:t>9</a:t>
            </a:fld>
            <a:endParaRPr lang="en-US" altLang="zh-TW" smtClean="0"/>
          </a:p>
        </p:txBody>
      </p:sp>
      <p:graphicFrame>
        <p:nvGraphicFramePr>
          <p:cNvPr id="12" name="Group 30"/>
          <p:cNvGraphicFramePr>
            <a:graphicFrameLocks/>
          </p:cNvGraphicFramePr>
          <p:nvPr/>
        </p:nvGraphicFramePr>
        <p:xfrm>
          <a:off x="457200" y="1463720"/>
          <a:ext cx="8229600" cy="4585528"/>
        </p:xfrm>
        <a:graphic>
          <a:graphicData uri="http://schemas.openxmlformats.org/drawingml/2006/table">
            <a:tbl>
              <a:tblPr/>
              <a:tblGrid>
                <a:gridCol w="2176818"/>
                <a:gridCol w="3026391"/>
                <a:gridCol w="3026391"/>
              </a:tblGrid>
              <a:tr h="1193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zh-TW" sz="2400" kern="1200" dirty="0" smtClean="0">
                        <a:solidFill>
                          <a:schemeClr val="accent1"/>
                        </a:solidFill>
                        <a:latin typeface="標楷體" pitchFamily="65" charset="-120"/>
                        <a:ea typeface="標楷體" pitchFamily="65" charset="-120"/>
                        <a:cs typeface="+mn-cs"/>
                      </a:endParaRP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di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400" kern="1200" dirty="0" smtClean="0">
                          <a:solidFill>
                            <a:schemeClr val="accent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謝一田建築師</a:t>
                      </a:r>
                      <a:endParaRPr kumimoji="1" lang="en-US" altLang="zh-TW" sz="2400" kern="1200" dirty="0" smtClean="0">
                        <a:solidFill>
                          <a:schemeClr val="accent1"/>
                        </a:solidFill>
                        <a:latin typeface="標楷體" pitchFamily="65" charset="-120"/>
                        <a:ea typeface="標楷體" pitchFamily="65" charset="-120"/>
                        <a:cs typeface="+mn-cs"/>
                      </a:endParaRPr>
                    </a:p>
                    <a:p>
                      <a:pPr marL="0" marR="0" lvl="0" indent="0" algn="di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400" kern="1200" dirty="0" smtClean="0">
                          <a:solidFill>
                            <a:schemeClr val="accent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事務所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di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400" kern="1200" dirty="0" smtClean="0">
                          <a:solidFill>
                            <a:schemeClr val="accent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蔡明烈建築師</a:t>
                      </a:r>
                      <a:endParaRPr kumimoji="1" lang="en-US" altLang="zh-TW" sz="2400" kern="1200" dirty="0" smtClean="0">
                        <a:solidFill>
                          <a:schemeClr val="accent1"/>
                        </a:solidFill>
                        <a:latin typeface="標楷體" pitchFamily="65" charset="-120"/>
                        <a:ea typeface="標楷體" pitchFamily="65" charset="-120"/>
                        <a:cs typeface="+mn-cs"/>
                      </a:endParaRPr>
                    </a:p>
                    <a:p>
                      <a:pPr marL="0" marR="0" lvl="0" indent="0" algn="di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400" kern="1200" dirty="0" smtClean="0">
                          <a:solidFill>
                            <a:schemeClr val="accent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事務所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95338">
                <a:tc>
                  <a:txBody>
                    <a:bodyPr/>
                    <a:lstStyle/>
                    <a:p>
                      <a:pPr marL="0" marR="0" lvl="0" indent="0" algn="di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400" kern="1200" dirty="0" smtClean="0">
                          <a:solidFill>
                            <a:schemeClr val="accent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投標資格之證明文件</a:t>
                      </a: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400" kern="1200" dirty="0" smtClean="0">
                          <a:solidFill>
                            <a:schemeClr val="accent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符合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400" kern="1200" dirty="0" smtClean="0">
                          <a:solidFill>
                            <a:schemeClr val="accent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符合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71538">
                <a:tc>
                  <a:txBody>
                    <a:bodyPr/>
                    <a:lstStyle/>
                    <a:p>
                      <a:pPr marL="0" marR="0" lvl="0" indent="0" algn="di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400" kern="1200" dirty="0" smtClean="0">
                          <a:solidFill>
                            <a:schemeClr val="accent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廠商經驗及組織架構</a:t>
                      </a: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400" kern="1200" dirty="0" smtClean="0">
                          <a:solidFill>
                            <a:schemeClr val="accent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符合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400" kern="1200" dirty="0" smtClean="0">
                          <a:solidFill>
                            <a:schemeClr val="accent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符合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69950">
                <a:tc>
                  <a:txBody>
                    <a:bodyPr/>
                    <a:lstStyle/>
                    <a:p>
                      <a:pPr marL="0" marR="0" lvl="0" indent="0" algn="di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400" kern="1200" dirty="0" smtClean="0">
                          <a:solidFill>
                            <a:schemeClr val="accent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工作計畫</a:t>
                      </a:r>
                      <a:endParaRPr kumimoji="1" lang="en-US" altLang="zh-TW" sz="2400" kern="1200" dirty="0" smtClean="0">
                        <a:solidFill>
                          <a:schemeClr val="accent1"/>
                        </a:solidFill>
                        <a:latin typeface="標楷體" pitchFamily="65" charset="-120"/>
                        <a:ea typeface="標楷體" pitchFamily="65" charset="-120"/>
                        <a:cs typeface="+mn-cs"/>
                      </a:endParaRP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400" kern="1200" dirty="0" smtClean="0">
                          <a:solidFill>
                            <a:schemeClr val="accent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符合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400" kern="1200" dirty="0" smtClean="0">
                          <a:solidFill>
                            <a:schemeClr val="accent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符合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46125">
                <a:tc>
                  <a:txBody>
                    <a:bodyPr/>
                    <a:lstStyle/>
                    <a:p>
                      <a:pPr marL="0" marR="0" lvl="0" indent="0" algn="di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400" kern="1200" dirty="0" smtClean="0">
                          <a:solidFill>
                            <a:schemeClr val="accent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規劃設計意念說明及圖說</a:t>
                      </a: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400" kern="1200" dirty="0" smtClean="0">
                          <a:solidFill>
                            <a:schemeClr val="accent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符合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400" kern="1200" dirty="0" smtClean="0">
                          <a:solidFill>
                            <a:schemeClr val="accent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符合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6701051" y="213191"/>
            <a:ext cx="2137413" cy="954107"/>
          </a:xfrm>
          <a:prstGeom prst="rect">
            <a:avLst/>
          </a:prstGeom>
          <a:solidFill>
            <a:schemeClr val="bg2">
              <a:lumMod val="5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zh-TW" altLang="en-US" sz="2800" b="1" dirty="0" smtClean="0">
                <a:solidFill>
                  <a:srgbClr val="FFFF00"/>
                </a:solidFill>
                <a:ea typeface="標楷體" pitchFamily="65" charset="-120"/>
              </a:rPr>
              <a:t>合格廠商及初審意見</a:t>
            </a:r>
            <a:endParaRPr lang="zh-TW" altLang="en-US" sz="2800" b="1" dirty="0">
              <a:solidFill>
                <a:srgbClr val="FFFF00"/>
              </a:solidFill>
              <a:ea typeface="標楷體" pitchFamily="65" charset="-120"/>
            </a:endParaRPr>
          </a:p>
        </p:txBody>
      </p:sp>
      <p:sp>
        <p:nvSpPr>
          <p:cNvPr id="8" name="Rectangle 25"/>
          <p:cNvSpPr>
            <a:spLocks noChangeArrowheads="1"/>
          </p:cNvSpPr>
          <p:nvPr/>
        </p:nvSpPr>
        <p:spPr bwMode="auto">
          <a:xfrm>
            <a:off x="6486438" y="1259150"/>
            <a:ext cx="2664000" cy="78337"/>
          </a:xfrm>
          <a:prstGeom prst="rect">
            <a:avLst/>
          </a:prstGeom>
          <a:solidFill>
            <a:schemeClr val="bg1">
              <a:alpha val="67058"/>
            </a:schemeClr>
          </a:solidFill>
          <a:ln w="9525">
            <a:solidFill>
              <a:srgbClr val="6C7A92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9" name="Rectangle 23"/>
          <p:cNvSpPr>
            <a:spLocks noChangeArrowheads="1"/>
          </p:cNvSpPr>
          <p:nvPr/>
        </p:nvSpPr>
        <p:spPr bwMode="auto">
          <a:xfrm>
            <a:off x="6751413" y="1176932"/>
            <a:ext cx="2376000" cy="79200"/>
          </a:xfrm>
          <a:prstGeom prst="rect">
            <a:avLst/>
          </a:prstGeom>
          <a:solidFill>
            <a:schemeClr val="tx1">
              <a:alpha val="67058"/>
            </a:schemeClr>
          </a:solidFill>
          <a:ln w="9525">
            <a:solidFill>
              <a:srgbClr val="6C7A92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1" name="文字方塊 10"/>
          <p:cNvSpPr txBox="1"/>
          <p:nvPr/>
        </p:nvSpPr>
        <p:spPr>
          <a:xfrm>
            <a:off x="1269243" y="1542197"/>
            <a:ext cx="14466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TW" altLang="en-US" sz="2400" dirty="0" smtClean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投標廠商</a:t>
            </a:r>
          </a:p>
        </p:txBody>
      </p:sp>
      <p:sp>
        <p:nvSpPr>
          <p:cNvPr id="13" name="文字方塊 12"/>
          <p:cNvSpPr txBox="1"/>
          <p:nvPr/>
        </p:nvSpPr>
        <p:spPr>
          <a:xfrm>
            <a:off x="643723" y="2022141"/>
            <a:ext cx="9121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TW" altLang="en-US" sz="2400" dirty="0" smtClean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項目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投影片編號版面配置區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ABD7B112-CED8-41E7-ACDA-6CB60E11613A}" type="slidenum">
              <a:rPr lang="en-US" altLang="zh-TW" smtClean="0"/>
              <a:pPr/>
              <a:t>10</a:t>
            </a:fld>
            <a:endParaRPr lang="en-US" altLang="zh-TW" smtClean="0"/>
          </a:p>
        </p:txBody>
      </p:sp>
      <p:sp>
        <p:nvSpPr>
          <p:cNvPr id="11270" name="Rectangle 9"/>
          <p:cNvSpPr>
            <a:spLocks noChangeArrowheads="1"/>
          </p:cNvSpPr>
          <p:nvPr/>
        </p:nvSpPr>
        <p:spPr bwMode="auto">
          <a:xfrm>
            <a:off x="635000" y="1408113"/>
            <a:ext cx="3576638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zh-TW" altLang="en-US"/>
          </a:p>
        </p:txBody>
      </p:sp>
      <p:graphicFrame>
        <p:nvGraphicFramePr>
          <p:cNvPr id="10" name="Group 30"/>
          <p:cNvGraphicFramePr>
            <a:graphicFrameLocks/>
          </p:cNvGraphicFramePr>
          <p:nvPr/>
        </p:nvGraphicFramePr>
        <p:xfrm>
          <a:off x="457200" y="1067929"/>
          <a:ext cx="8229602" cy="4969585"/>
        </p:xfrm>
        <a:graphic>
          <a:graphicData uri="http://schemas.openxmlformats.org/drawingml/2006/table">
            <a:tbl>
              <a:tblPr/>
              <a:tblGrid>
                <a:gridCol w="1549021"/>
                <a:gridCol w="2552131"/>
                <a:gridCol w="2064225"/>
                <a:gridCol w="2064225"/>
              </a:tblGrid>
              <a:tr h="868640">
                <a:tc gridSpan="2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000" kern="1200" dirty="0" smtClean="0">
                          <a:solidFill>
                            <a:schemeClr val="accent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投標廠商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000" kern="1200" dirty="0" smtClean="0">
                          <a:solidFill>
                            <a:schemeClr val="accent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評審項目</a:t>
                      </a: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di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000" kern="1200" dirty="0" smtClean="0">
                          <a:solidFill>
                            <a:schemeClr val="accent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謝一田建築師</a:t>
                      </a:r>
                      <a:endParaRPr kumimoji="1" lang="en-US" altLang="zh-TW" sz="2000" kern="1200" dirty="0" smtClean="0">
                        <a:solidFill>
                          <a:schemeClr val="accent1"/>
                        </a:solidFill>
                        <a:latin typeface="標楷體" pitchFamily="65" charset="-120"/>
                        <a:ea typeface="標楷體" pitchFamily="65" charset="-120"/>
                        <a:cs typeface="+mn-cs"/>
                      </a:endParaRPr>
                    </a:p>
                    <a:p>
                      <a:pPr marL="0" marR="0" lvl="0" indent="0" algn="di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000" kern="1200" dirty="0" smtClean="0">
                          <a:solidFill>
                            <a:schemeClr val="accent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事務所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di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000" kern="1200" dirty="0" smtClean="0">
                          <a:solidFill>
                            <a:schemeClr val="accent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蔡明烈建築師</a:t>
                      </a:r>
                      <a:endParaRPr kumimoji="1" lang="en-US" altLang="zh-TW" sz="2000" kern="1200" dirty="0" smtClean="0">
                        <a:solidFill>
                          <a:schemeClr val="accent1"/>
                        </a:solidFill>
                        <a:latin typeface="標楷體" pitchFamily="65" charset="-120"/>
                        <a:ea typeface="標楷體" pitchFamily="65" charset="-120"/>
                        <a:cs typeface="+mn-cs"/>
                      </a:endParaRPr>
                    </a:p>
                    <a:p>
                      <a:pPr marL="0" marR="0" lvl="0" indent="0" algn="di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000" kern="1200" dirty="0" smtClean="0">
                          <a:solidFill>
                            <a:schemeClr val="accent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事務所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7487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000" kern="1200" dirty="0" smtClean="0">
                          <a:solidFill>
                            <a:schemeClr val="accent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一、</a:t>
                      </a:r>
                      <a:endParaRPr kumimoji="1" lang="en-US" altLang="zh-TW" sz="2000" kern="1200" dirty="0" smtClean="0">
                        <a:solidFill>
                          <a:schemeClr val="accent1"/>
                        </a:solidFill>
                        <a:latin typeface="標楷體" pitchFamily="65" charset="-120"/>
                        <a:ea typeface="標楷體" pitchFamily="65" charset="-120"/>
                        <a:cs typeface="+mn-cs"/>
                      </a:endParaRP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000" kern="1200" dirty="0" smtClean="0">
                          <a:solidFill>
                            <a:schemeClr val="accent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技術服務廠商簡介</a:t>
                      </a: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000" kern="1200" dirty="0" smtClean="0">
                          <a:solidFill>
                            <a:schemeClr val="accent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廠商之過往業績經驗及經驗等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000" kern="1200" dirty="0" smtClean="0">
                          <a:solidFill>
                            <a:schemeClr val="accent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○（</a:t>
                      </a:r>
                      <a:r>
                        <a:rPr kumimoji="1" lang="en-US" altLang="zh-TW" sz="2000" kern="1200" dirty="0" smtClean="0">
                          <a:solidFill>
                            <a:schemeClr val="accent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P.8</a:t>
                      </a:r>
                      <a:r>
                        <a:rPr kumimoji="1" lang="zh-TW" altLang="en-US" sz="2000" kern="1200" dirty="0" smtClean="0">
                          <a:solidFill>
                            <a:schemeClr val="accent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）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000" kern="1200" dirty="0" smtClean="0">
                          <a:solidFill>
                            <a:schemeClr val="accent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○（</a:t>
                      </a:r>
                      <a:r>
                        <a:rPr kumimoji="1" lang="en-US" altLang="zh-TW" sz="2000" kern="1200" dirty="0" smtClean="0">
                          <a:solidFill>
                            <a:schemeClr val="accent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7-1</a:t>
                      </a:r>
                      <a:r>
                        <a:rPr kumimoji="1" lang="zh-TW" altLang="en-US" sz="2000" kern="1200" dirty="0" smtClean="0">
                          <a:solidFill>
                            <a:schemeClr val="accent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）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06397">
                <a:tc rowSpan="5"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000" kern="1200" dirty="0" smtClean="0">
                          <a:solidFill>
                            <a:schemeClr val="accent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二、</a:t>
                      </a:r>
                      <a:endParaRPr kumimoji="1" lang="en-US" altLang="zh-TW" sz="2000" kern="1200" dirty="0" smtClean="0">
                        <a:solidFill>
                          <a:schemeClr val="accent1"/>
                        </a:solidFill>
                        <a:latin typeface="標楷體" pitchFamily="65" charset="-120"/>
                        <a:ea typeface="標楷體" pitchFamily="65" charset="-120"/>
                        <a:cs typeface="+mn-cs"/>
                      </a:endParaRP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000" kern="1200" dirty="0" smtClean="0">
                          <a:solidFill>
                            <a:schemeClr val="accent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工作計畫</a:t>
                      </a:r>
                      <a:endParaRPr kumimoji="1" lang="en-US" altLang="zh-TW" sz="2000" kern="1200" dirty="0" smtClean="0">
                        <a:solidFill>
                          <a:schemeClr val="accent1"/>
                        </a:solidFill>
                        <a:latin typeface="標楷體" pitchFamily="65" charset="-120"/>
                        <a:ea typeface="標楷體" pitchFamily="65" charset="-120"/>
                        <a:cs typeface="+mn-cs"/>
                      </a:endParaRP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000" kern="1200" dirty="0" smtClean="0">
                          <a:solidFill>
                            <a:schemeClr val="accent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工作內容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000" kern="1200" dirty="0" smtClean="0">
                          <a:solidFill>
                            <a:schemeClr val="accent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○（</a:t>
                      </a:r>
                      <a:r>
                        <a:rPr kumimoji="1" lang="en-US" altLang="zh-TW" sz="2000" kern="1200" dirty="0" smtClean="0">
                          <a:solidFill>
                            <a:schemeClr val="accent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P.27</a:t>
                      </a:r>
                      <a:r>
                        <a:rPr kumimoji="1" lang="zh-TW" altLang="en-US" sz="2000" kern="1200" dirty="0" smtClean="0">
                          <a:solidFill>
                            <a:schemeClr val="accent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）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000" kern="1200" dirty="0" smtClean="0">
                          <a:solidFill>
                            <a:schemeClr val="accent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○（</a:t>
                      </a:r>
                      <a:r>
                        <a:rPr kumimoji="1" lang="en-US" altLang="zh-TW" sz="2000" kern="1200" dirty="0" smtClean="0">
                          <a:solidFill>
                            <a:schemeClr val="accent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3-1</a:t>
                      </a:r>
                      <a:r>
                        <a:rPr kumimoji="1" lang="zh-TW" altLang="en-US" sz="2000" kern="1200" dirty="0" smtClean="0">
                          <a:solidFill>
                            <a:schemeClr val="accent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）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06397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000" kern="1200" dirty="0" smtClean="0">
                          <a:solidFill>
                            <a:schemeClr val="accent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工作流程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000" kern="1200" dirty="0" smtClean="0">
                          <a:solidFill>
                            <a:schemeClr val="accent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○（</a:t>
                      </a:r>
                      <a:r>
                        <a:rPr kumimoji="1" lang="en-US" altLang="zh-TW" sz="2000" kern="1200" dirty="0" smtClean="0">
                          <a:solidFill>
                            <a:schemeClr val="accent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P.23</a:t>
                      </a:r>
                      <a:r>
                        <a:rPr kumimoji="1" lang="zh-TW" altLang="en-US" sz="2000" kern="1200" dirty="0" smtClean="0">
                          <a:solidFill>
                            <a:schemeClr val="accent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）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000" kern="1200" dirty="0" smtClean="0">
                          <a:solidFill>
                            <a:schemeClr val="accent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○（</a:t>
                      </a:r>
                      <a:r>
                        <a:rPr kumimoji="1" lang="en-US" altLang="zh-TW" sz="2000" kern="1200" dirty="0" smtClean="0">
                          <a:solidFill>
                            <a:schemeClr val="accent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3-3</a:t>
                      </a:r>
                      <a:r>
                        <a:rPr kumimoji="1" lang="zh-TW" altLang="en-US" sz="2000" kern="1200" dirty="0" smtClean="0">
                          <a:solidFill>
                            <a:schemeClr val="accent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）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06397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000" kern="1200" dirty="0" smtClean="0">
                          <a:solidFill>
                            <a:schemeClr val="accent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預定工作進度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000" kern="1200" dirty="0" smtClean="0">
                          <a:solidFill>
                            <a:schemeClr val="accent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○（</a:t>
                      </a:r>
                      <a:r>
                        <a:rPr kumimoji="1" lang="en-US" altLang="zh-TW" sz="2000" kern="1200" dirty="0" smtClean="0">
                          <a:solidFill>
                            <a:schemeClr val="accent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P.57</a:t>
                      </a:r>
                      <a:r>
                        <a:rPr kumimoji="1" lang="zh-TW" altLang="en-US" sz="2000" kern="1200" dirty="0" smtClean="0">
                          <a:solidFill>
                            <a:schemeClr val="accent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）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000" kern="1200" dirty="0" smtClean="0">
                          <a:solidFill>
                            <a:schemeClr val="accent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○（</a:t>
                      </a:r>
                      <a:r>
                        <a:rPr kumimoji="1" lang="en-US" altLang="zh-TW" sz="2000" kern="1200" dirty="0" smtClean="0">
                          <a:solidFill>
                            <a:schemeClr val="accent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4-2</a:t>
                      </a:r>
                      <a:r>
                        <a:rPr kumimoji="1" lang="zh-TW" altLang="en-US" sz="2000" kern="1200" dirty="0" smtClean="0">
                          <a:solidFill>
                            <a:schemeClr val="accent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）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06397">
                <a:tc vMerge="1">
                  <a:txBody>
                    <a:bodyPr/>
                    <a:lstStyle/>
                    <a:p>
                      <a:pPr marL="0" marR="0" lvl="0" indent="0" algn="di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000" kern="1200" dirty="0" smtClean="0">
                          <a:solidFill>
                            <a:schemeClr val="accent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預期工作成果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000" kern="1200" dirty="0" smtClean="0">
                          <a:solidFill>
                            <a:schemeClr val="accent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○（</a:t>
                      </a:r>
                      <a:r>
                        <a:rPr kumimoji="1" lang="en-US" altLang="zh-TW" sz="2000" kern="1200" dirty="0" smtClean="0">
                          <a:solidFill>
                            <a:schemeClr val="accent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P.23</a:t>
                      </a:r>
                      <a:r>
                        <a:rPr kumimoji="1" lang="zh-TW" altLang="en-US" sz="2000" kern="1200" dirty="0" smtClean="0">
                          <a:solidFill>
                            <a:schemeClr val="accent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）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000" kern="1200" dirty="0" smtClean="0">
                          <a:solidFill>
                            <a:schemeClr val="accent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○（</a:t>
                      </a:r>
                      <a:r>
                        <a:rPr kumimoji="1" lang="en-US" altLang="zh-TW" sz="2000" kern="1200" dirty="0" smtClean="0">
                          <a:solidFill>
                            <a:schemeClr val="accent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3-1</a:t>
                      </a:r>
                      <a:r>
                        <a:rPr kumimoji="1" lang="zh-TW" altLang="en-US" sz="2000" kern="1200" dirty="0" smtClean="0">
                          <a:solidFill>
                            <a:schemeClr val="accent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）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06397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000" kern="1200" dirty="0" smtClean="0">
                          <a:solidFill>
                            <a:schemeClr val="accent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監造計畫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000" kern="1200" dirty="0" smtClean="0">
                          <a:solidFill>
                            <a:schemeClr val="accent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○（</a:t>
                      </a:r>
                      <a:r>
                        <a:rPr kumimoji="1" lang="en-US" altLang="zh-TW" sz="2000" kern="1200" dirty="0" smtClean="0">
                          <a:solidFill>
                            <a:schemeClr val="accent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P.58</a:t>
                      </a:r>
                      <a:r>
                        <a:rPr kumimoji="1" lang="zh-TW" altLang="en-US" sz="2000" kern="1200" dirty="0" smtClean="0">
                          <a:solidFill>
                            <a:schemeClr val="accent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）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000" kern="1200" dirty="0" smtClean="0">
                          <a:solidFill>
                            <a:schemeClr val="accent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○（</a:t>
                      </a:r>
                      <a:r>
                        <a:rPr kumimoji="1" lang="en-US" altLang="zh-TW" sz="2000" kern="1200" dirty="0" smtClean="0">
                          <a:solidFill>
                            <a:schemeClr val="accent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5-1</a:t>
                      </a:r>
                      <a:r>
                        <a:rPr kumimoji="1" lang="zh-TW" altLang="en-US" sz="2000" kern="1200" dirty="0" smtClean="0">
                          <a:solidFill>
                            <a:schemeClr val="accent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）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7125552" y="213191"/>
            <a:ext cx="1712912" cy="523220"/>
          </a:xfrm>
          <a:prstGeom prst="rect">
            <a:avLst/>
          </a:prstGeom>
          <a:solidFill>
            <a:schemeClr val="bg2">
              <a:lumMod val="50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TW" altLang="en-US" sz="2800" b="1" dirty="0" smtClean="0">
                <a:solidFill>
                  <a:srgbClr val="FFFF00"/>
                </a:solidFill>
                <a:ea typeface="標楷體" pitchFamily="65" charset="-120"/>
              </a:rPr>
              <a:t>差異分析</a:t>
            </a:r>
            <a:endParaRPr lang="zh-TW" altLang="en-US" sz="2800" b="1" dirty="0">
              <a:solidFill>
                <a:srgbClr val="FFFF00"/>
              </a:solidFill>
              <a:ea typeface="標楷體" pitchFamily="65" charset="-120"/>
            </a:endParaRPr>
          </a:p>
        </p:txBody>
      </p:sp>
      <p:sp>
        <p:nvSpPr>
          <p:cNvPr id="9" name="Rectangle 25"/>
          <p:cNvSpPr>
            <a:spLocks noChangeArrowheads="1"/>
          </p:cNvSpPr>
          <p:nvPr/>
        </p:nvSpPr>
        <p:spPr bwMode="auto">
          <a:xfrm>
            <a:off x="6486438" y="822414"/>
            <a:ext cx="2664000" cy="78337"/>
          </a:xfrm>
          <a:prstGeom prst="rect">
            <a:avLst/>
          </a:prstGeom>
          <a:solidFill>
            <a:schemeClr val="bg1">
              <a:alpha val="67058"/>
            </a:schemeClr>
          </a:solidFill>
          <a:ln w="9525">
            <a:solidFill>
              <a:srgbClr val="6C7A92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1" name="Rectangle 23"/>
          <p:cNvSpPr>
            <a:spLocks noChangeArrowheads="1"/>
          </p:cNvSpPr>
          <p:nvPr/>
        </p:nvSpPr>
        <p:spPr bwMode="auto">
          <a:xfrm>
            <a:off x="6751413" y="740196"/>
            <a:ext cx="2376000" cy="79200"/>
          </a:xfrm>
          <a:prstGeom prst="rect">
            <a:avLst/>
          </a:prstGeom>
          <a:solidFill>
            <a:schemeClr val="tx1">
              <a:alpha val="67058"/>
            </a:schemeClr>
          </a:solidFill>
          <a:ln w="9525">
            <a:solidFill>
              <a:srgbClr val="6C7A92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投影片編號版面配置區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ABD7B112-CED8-41E7-ACDA-6CB60E11613A}" type="slidenum">
              <a:rPr lang="en-US" altLang="zh-TW" smtClean="0"/>
              <a:pPr/>
              <a:t>11</a:t>
            </a:fld>
            <a:endParaRPr lang="en-US" altLang="zh-TW" smtClean="0"/>
          </a:p>
        </p:txBody>
      </p:sp>
      <p:sp>
        <p:nvSpPr>
          <p:cNvPr id="11270" name="Rectangle 9"/>
          <p:cNvSpPr>
            <a:spLocks noChangeArrowheads="1"/>
          </p:cNvSpPr>
          <p:nvPr/>
        </p:nvSpPr>
        <p:spPr bwMode="auto">
          <a:xfrm>
            <a:off x="635000" y="1408113"/>
            <a:ext cx="3576638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zh-TW" altLang="en-US"/>
          </a:p>
        </p:txBody>
      </p:sp>
      <p:graphicFrame>
        <p:nvGraphicFramePr>
          <p:cNvPr id="10" name="Group 30"/>
          <p:cNvGraphicFramePr>
            <a:graphicFrameLocks/>
          </p:cNvGraphicFramePr>
          <p:nvPr/>
        </p:nvGraphicFramePr>
        <p:xfrm>
          <a:off x="457200" y="1067929"/>
          <a:ext cx="8229602" cy="4568596"/>
        </p:xfrm>
        <a:graphic>
          <a:graphicData uri="http://schemas.openxmlformats.org/drawingml/2006/table">
            <a:tbl>
              <a:tblPr/>
              <a:tblGrid>
                <a:gridCol w="1549021"/>
                <a:gridCol w="2552131"/>
                <a:gridCol w="2064225"/>
                <a:gridCol w="2064225"/>
              </a:tblGrid>
              <a:tr h="954548">
                <a:tc gridSpan="2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000" kern="1200" dirty="0" smtClean="0">
                          <a:solidFill>
                            <a:schemeClr val="accent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投標廠商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000" kern="1200" dirty="0" smtClean="0">
                          <a:solidFill>
                            <a:schemeClr val="accent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評審項目</a:t>
                      </a: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di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000" kern="1200" dirty="0" smtClean="0">
                          <a:solidFill>
                            <a:schemeClr val="accent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謝一田建築師</a:t>
                      </a:r>
                      <a:endParaRPr kumimoji="1" lang="en-US" altLang="zh-TW" sz="2000" kern="1200" dirty="0" smtClean="0">
                        <a:solidFill>
                          <a:schemeClr val="accent1"/>
                        </a:solidFill>
                        <a:latin typeface="標楷體" pitchFamily="65" charset="-120"/>
                        <a:ea typeface="標楷體" pitchFamily="65" charset="-120"/>
                        <a:cs typeface="+mn-cs"/>
                      </a:endParaRPr>
                    </a:p>
                    <a:p>
                      <a:pPr marL="0" marR="0" lvl="0" indent="0" algn="di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000" kern="1200" dirty="0" smtClean="0">
                          <a:solidFill>
                            <a:schemeClr val="accent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事務所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di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000" kern="1200" dirty="0" smtClean="0">
                          <a:solidFill>
                            <a:schemeClr val="accent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蔡明烈建築師</a:t>
                      </a:r>
                      <a:endParaRPr kumimoji="1" lang="en-US" altLang="zh-TW" sz="2000" kern="1200" dirty="0" smtClean="0">
                        <a:solidFill>
                          <a:schemeClr val="accent1"/>
                        </a:solidFill>
                        <a:latin typeface="標楷體" pitchFamily="65" charset="-120"/>
                        <a:ea typeface="標楷體" pitchFamily="65" charset="-120"/>
                        <a:cs typeface="+mn-cs"/>
                      </a:endParaRPr>
                    </a:p>
                    <a:p>
                      <a:pPr marL="0" marR="0" lvl="0" indent="0" algn="di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000" kern="1200" dirty="0" smtClean="0">
                          <a:solidFill>
                            <a:schemeClr val="accent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事務所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61394">
                <a:tc rowSpan="2"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000" kern="1200" dirty="0" smtClean="0">
                          <a:solidFill>
                            <a:schemeClr val="accent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二、</a:t>
                      </a:r>
                      <a:endParaRPr kumimoji="1" lang="en-US" altLang="zh-TW" sz="2000" kern="1200" dirty="0" smtClean="0">
                        <a:solidFill>
                          <a:schemeClr val="accent1"/>
                        </a:solidFill>
                        <a:latin typeface="標楷體" pitchFamily="65" charset="-120"/>
                        <a:ea typeface="標楷體" pitchFamily="65" charset="-120"/>
                        <a:cs typeface="+mn-cs"/>
                      </a:endParaRP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000" kern="1200" dirty="0" smtClean="0">
                          <a:solidFill>
                            <a:schemeClr val="accent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工作計畫</a:t>
                      </a:r>
                      <a:endParaRPr kumimoji="1" lang="en-US" altLang="zh-TW" sz="2000" kern="1200" dirty="0" smtClean="0">
                        <a:solidFill>
                          <a:schemeClr val="accent1"/>
                        </a:solidFill>
                        <a:latin typeface="標楷體" pitchFamily="65" charset="-120"/>
                        <a:ea typeface="標楷體" pitchFamily="65" charset="-120"/>
                        <a:cs typeface="+mn-cs"/>
                      </a:endParaRP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en-US" sz="2000" kern="1200" dirty="0" smtClean="0">
                        <a:solidFill>
                          <a:schemeClr val="accent1"/>
                        </a:solidFill>
                        <a:latin typeface="標楷體" pitchFamily="65" charset="-120"/>
                        <a:ea typeface="標楷體" pitchFamily="65" charset="-120"/>
                        <a:cs typeface="+mn-cs"/>
                      </a:endParaRP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TW" altLang="en-US" sz="2000" kern="1200" dirty="0" smtClean="0">
                          <a:solidFill>
                            <a:schemeClr val="accent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工程經費概算分析及分配說明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000" kern="1200" dirty="0" smtClean="0">
                          <a:solidFill>
                            <a:schemeClr val="accent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○（</a:t>
                      </a:r>
                      <a:r>
                        <a:rPr kumimoji="1" lang="en-US" altLang="zh-TW" sz="2000" kern="1200" dirty="0" smtClean="0">
                          <a:solidFill>
                            <a:schemeClr val="accent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P.53</a:t>
                      </a:r>
                      <a:r>
                        <a:rPr kumimoji="1" lang="zh-TW" altLang="en-US" sz="2000" kern="1200" dirty="0" smtClean="0">
                          <a:solidFill>
                            <a:schemeClr val="accent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）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000" kern="1200" dirty="0" smtClean="0">
                          <a:solidFill>
                            <a:schemeClr val="accent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○（</a:t>
                      </a:r>
                      <a:r>
                        <a:rPr kumimoji="1" lang="en-US" altLang="zh-TW" sz="2000" kern="1200" dirty="0" smtClean="0">
                          <a:solidFill>
                            <a:schemeClr val="accent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4-1</a:t>
                      </a:r>
                      <a:r>
                        <a:rPr kumimoji="1" lang="zh-TW" altLang="en-US" sz="2000" kern="1200" dirty="0" smtClean="0">
                          <a:solidFill>
                            <a:schemeClr val="accent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）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71175">
                <a:tc vMerge="1"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zh-TW" sz="2000" kern="1200" dirty="0" smtClean="0">
                        <a:solidFill>
                          <a:schemeClr val="accent1"/>
                        </a:solidFill>
                        <a:latin typeface="標楷體" pitchFamily="65" charset="-120"/>
                        <a:ea typeface="標楷體" pitchFamily="65" charset="-120"/>
                        <a:cs typeface="+mn-cs"/>
                      </a:endParaRP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TW" altLang="en-US" sz="2000" kern="1200" dirty="0" smtClean="0">
                          <a:solidFill>
                            <a:schemeClr val="accent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其他零星整修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kern="1200" dirty="0" smtClean="0">
                          <a:solidFill>
                            <a:schemeClr val="accent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-</a:t>
                      </a:r>
                      <a:endParaRPr kumimoji="1" lang="zh-TW" altLang="en-US" sz="2000" kern="1200" dirty="0" smtClean="0">
                        <a:solidFill>
                          <a:schemeClr val="accent1"/>
                        </a:solidFill>
                        <a:latin typeface="標楷體" pitchFamily="65" charset="-120"/>
                        <a:ea typeface="標楷體" pitchFamily="65" charset="-120"/>
                        <a:cs typeface="+mn-cs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kern="1200" dirty="0" smtClean="0">
                          <a:solidFill>
                            <a:schemeClr val="accent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-</a:t>
                      </a:r>
                      <a:endParaRPr kumimoji="1" lang="zh-TW" altLang="en-US" sz="2000" kern="1200" dirty="0" smtClean="0">
                        <a:solidFill>
                          <a:schemeClr val="accent1"/>
                        </a:solidFill>
                        <a:latin typeface="標楷體" pitchFamily="65" charset="-120"/>
                        <a:ea typeface="標楷體" pitchFamily="65" charset="-120"/>
                        <a:cs typeface="+mn-cs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71175">
                <a:tc rowSpan="3"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000" kern="1200" dirty="0" smtClean="0">
                          <a:solidFill>
                            <a:schemeClr val="accent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三、</a:t>
                      </a:r>
                      <a:endParaRPr kumimoji="1" lang="en-US" altLang="zh-TW" sz="2000" kern="1200" dirty="0" smtClean="0">
                        <a:solidFill>
                          <a:schemeClr val="accent1"/>
                        </a:solidFill>
                        <a:latin typeface="標楷體" pitchFamily="65" charset="-120"/>
                        <a:ea typeface="標楷體" pitchFamily="65" charset="-120"/>
                        <a:cs typeface="+mn-cs"/>
                      </a:endParaRP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000" kern="1200" dirty="0" smtClean="0">
                          <a:solidFill>
                            <a:schemeClr val="accent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圖說設計及進度管控</a:t>
                      </a:r>
                      <a:endParaRPr kumimoji="1" lang="en-US" altLang="zh-TW" sz="2000" kern="1200" dirty="0" smtClean="0">
                        <a:solidFill>
                          <a:schemeClr val="accent1"/>
                        </a:solidFill>
                        <a:latin typeface="標楷體" pitchFamily="65" charset="-120"/>
                        <a:ea typeface="標楷體" pitchFamily="65" charset="-120"/>
                        <a:cs typeface="+mn-cs"/>
                      </a:endParaRP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000" kern="1200" dirty="0" smtClean="0">
                          <a:solidFill>
                            <a:schemeClr val="accent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現況檢討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000" kern="1200" dirty="0" smtClean="0">
                          <a:solidFill>
                            <a:schemeClr val="accent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○（</a:t>
                      </a:r>
                      <a:r>
                        <a:rPr kumimoji="1" lang="en-US" altLang="zh-TW" sz="2000" kern="1200" dirty="0" smtClean="0">
                          <a:solidFill>
                            <a:schemeClr val="accent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P.25</a:t>
                      </a:r>
                      <a:r>
                        <a:rPr kumimoji="1" lang="zh-TW" altLang="en-US" sz="2000" kern="1200" dirty="0" smtClean="0">
                          <a:solidFill>
                            <a:schemeClr val="accent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）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000" kern="1200" dirty="0" smtClean="0">
                          <a:solidFill>
                            <a:schemeClr val="accent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○（</a:t>
                      </a:r>
                      <a:r>
                        <a:rPr kumimoji="1" lang="en-US" altLang="zh-TW" sz="2000" kern="1200" dirty="0" smtClean="0">
                          <a:solidFill>
                            <a:schemeClr val="accent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1-0</a:t>
                      </a:r>
                      <a:r>
                        <a:rPr kumimoji="1" lang="zh-TW" altLang="en-US" sz="2000" kern="1200" dirty="0" smtClean="0">
                          <a:solidFill>
                            <a:schemeClr val="accent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）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71175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000" kern="1200" dirty="0" smtClean="0">
                          <a:solidFill>
                            <a:schemeClr val="accent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設計構想分析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000" kern="1200" dirty="0" smtClean="0">
                          <a:solidFill>
                            <a:schemeClr val="accent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○（</a:t>
                      </a:r>
                      <a:r>
                        <a:rPr kumimoji="1" lang="en-US" altLang="zh-TW" sz="2000" kern="1200" dirty="0" smtClean="0">
                          <a:solidFill>
                            <a:schemeClr val="accent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P.23</a:t>
                      </a:r>
                      <a:r>
                        <a:rPr kumimoji="1" lang="zh-TW" altLang="en-US" sz="2000" kern="1200" dirty="0" smtClean="0">
                          <a:solidFill>
                            <a:schemeClr val="accent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）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000" kern="1200" dirty="0" smtClean="0">
                          <a:solidFill>
                            <a:schemeClr val="accent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○（</a:t>
                      </a:r>
                      <a:r>
                        <a:rPr kumimoji="1" lang="en-US" altLang="zh-TW" sz="2000" kern="1200" dirty="0" smtClean="0">
                          <a:solidFill>
                            <a:schemeClr val="accent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3-1</a:t>
                      </a:r>
                      <a:r>
                        <a:rPr kumimoji="1" lang="zh-TW" altLang="en-US" sz="2000" kern="1200" dirty="0" smtClean="0">
                          <a:solidFill>
                            <a:schemeClr val="accent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）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39129">
                <a:tc vMerge="1">
                  <a:txBody>
                    <a:bodyPr/>
                    <a:lstStyle/>
                    <a:p>
                      <a:pPr marL="0" marR="0" lvl="0" indent="0" algn="di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000" kern="1200" dirty="0" smtClean="0">
                          <a:solidFill>
                            <a:schemeClr val="accent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擬採用之防水建材及其功效評估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000" kern="1200" dirty="0" smtClean="0">
                          <a:solidFill>
                            <a:schemeClr val="accent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○（</a:t>
                      </a:r>
                      <a:r>
                        <a:rPr kumimoji="1" lang="en-US" altLang="zh-TW" sz="2000" kern="1200" dirty="0" smtClean="0">
                          <a:solidFill>
                            <a:schemeClr val="accent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P.45</a:t>
                      </a:r>
                      <a:r>
                        <a:rPr kumimoji="1" lang="zh-TW" altLang="en-US" sz="2000" kern="1200" dirty="0" smtClean="0">
                          <a:solidFill>
                            <a:schemeClr val="accent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）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000" kern="1200" dirty="0" smtClean="0">
                          <a:solidFill>
                            <a:schemeClr val="accent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○（</a:t>
                      </a:r>
                      <a:r>
                        <a:rPr kumimoji="1" lang="en-US" altLang="zh-TW" sz="2000" kern="1200" dirty="0" smtClean="0">
                          <a:solidFill>
                            <a:schemeClr val="accent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3-2</a:t>
                      </a:r>
                      <a:r>
                        <a:rPr kumimoji="1" lang="zh-TW" altLang="en-US" sz="2000" kern="1200" dirty="0" smtClean="0">
                          <a:solidFill>
                            <a:schemeClr val="accent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）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7125552" y="213191"/>
            <a:ext cx="1712912" cy="523220"/>
          </a:xfrm>
          <a:prstGeom prst="rect">
            <a:avLst/>
          </a:prstGeom>
          <a:solidFill>
            <a:schemeClr val="bg2">
              <a:lumMod val="50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TW" altLang="en-US" sz="2800" b="1" dirty="0" smtClean="0">
                <a:solidFill>
                  <a:srgbClr val="FFFF00"/>
                </a:solidFill>
                <a:ea typeface="標楷體" pitchFamily="65" charset="-120"/>
              </a:rPr>
              <a:t>差異分析</a:t>
            </a:r>
            <a:endParaRPr lang="zh-TW" altLang="en-US" sz="2800" b="1" dirty="0">
              <a:solidFill>
                <a:srgbClr val="FFFF00"/>
              </a:solidFill>
              <a:ea typeface="標楷體" pitchFamily="65" charset="-120"/>
            </a:endParaRPr>
          </a:p>
        </p:txBody>
      </p:sp>
      <p:sp>
        <p:nvSpPr>
          <p:cNvPr id="9" name="Rectangle 25"/>
          <p:cNvSpPr>
            <a:spLocks noChangeArrowheads="1"/>
          </p:cNvSpPr>
          <p:nvPr/>
        </p:nvSpPr>
        <p:spPr bwMode="auto">
          <a:xfrm>
            <a:off x="6486438" y="822414"/>
            <a:ext cx="2664000" cy="78337"/>
          </a:xfrm>
          <a:prstGeom prst="rect">
            <a:avLst/>
          </a:prstGeom>
          <a:solidFill>
            <a:schemeClr val="bg1">
              <a:alpha val="67058"/>
            </a:schemeClr>
          </a:solidFill>
          <a:ln w="9525">
            <a:solidFill>
              <a:srgbClr val="6C7A92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1" name="Rectangle 23"/>
          <p:cNvSpPr>
            <a:spLocks noChangeArrowheads="1"/>
          </p:cNvSpPr>
          <p:nvPr/>
        </p:nvSpPr>
        <p:spPr bwMode="auto">
          <a:xfrm>
            <a:off x="6751413" y="740196"/>
            <a:ext cx="2376000" cy="79200"/>
          </a:xfrm>
          <a:prstGeom prst="rect">
            <a:avLst/>
          </a:prstGeom>
          <a:solidFill>
            <a:schemeClr val="tx1">
              <a:alpha val="67058"/>
            </a:schemeClr>
          </a:solidFill>
          <a:ln w="9525">
            <a:solidFill>
              <a:srgbClr val="6C7A92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投影片編號版面配置區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14388909-A2B2-4177-9C51-5FB11219ACC6}" type="slidenum">
              <a:rPr lang="en-US" altLang="zh-TW" smtClean="0"/>
              <a:pPr/>
              <a:t>12</a:t>
            </a:fld>
            <a:endParaRPr lang="en-US" altLang="zh-TW" smtClean="0"/>
          </a:p>
        </p:txBody>
      </p:sp>
      <p:sp>
        <p:nvSpPr>
          <p:cNvPr id="12294" name="Rectangle 8"/>
          <p:cNvSpPr>
            <a:spLocks noChangeArrowheads="1"/>
          </p:cNvSpPr>
          <p:nvPr/>
        </p:nvSpPr>
        <p:spPr bwMode="auto">
          <a:xfrm>
            <a:off x="1017588" y="1731963"/>
            <a:ext cx="7539558" cy="41318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zh-TW" altLang="en-US" sz="2800" dirty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一、資格審查：</a:t>
            </a:r>
          </a:p>
          <a:p>
            <a:pPr marL="342900" indent="-342900">
              <a:spcBef>
                <a:spcPct val="20000"/>
              </a:spcBef>
              <a:buFont typeface="Wingdings" pitchFamily="2" charset="2"/>
              <a:buChar char="l"/>
            </a:pPr>
            <a:r>
              <a:rPr lang="zh-TW" altLang="en-US" sz="2800" dirty="0" smtClean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於</a:t>
            </a:r>
            <a:r>
              <a:rPr lang="en-US" altLang="zh-TW" sz="2800" dirty="0" smtClean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100</a:t>
            </a:r>
            <a:r>
              <a:rPr lang="zh-TW" altLang="en-US" sz="2800" dirty="0" smtClean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年</a:t>
            </a:r>
            <a:r>
              <a:rPr lang="en-US" altLang="zh-TW" sz="2800" dirty="0" smtClean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11</a:t>
            </a:r>
            <a:r>
              <a:rPr lang="zh-TW" altLang="en-US" sz="2800" dirty="0" smtClean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月</a:t>
            </a:r>
            <a:r>
              <a:rPr lang="en-US" altLang="zh-TW" sz="2800" dirty="0" smtClean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13</a:t>
            </a:r>
            <a:r>
              <a:rPr lang="zh-TW" altLang="en-US" sz="2800" dirty="0" smtClean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日</a:t>
            </a:r>
            <a:r>
              <a:rPr lang="zh-TW" altLang="en-US" sz="2800" dirty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進行資格審查，計</a:t>
            </a:r>
            <a:r>
              <a:rPr lang="zh-TW" altLang="en-US" sz="2800" dirty="0" smtClean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有</a:t>
            </a:r>
            <a:r>
              <a:rPr lang="en-US" altLang="zh-TW" sz="2800" dirty="0" smtClean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2</a:t>
            </a:r>
            <a:r>
              <a:rPr lang="zh-TW" altLang="en-US" sz="2800" dirty="0" smtClean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家</a:t>
            </a:r>
            <a:r>
              <a:rPr lang="zh-TW" altLang="en-US" sz="2800" dirty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廠商參與投標，經審查</a:t>
            </a:r>
            <a:r>
              <a:rPr lang="zh-TW" altLang="en-US" sz="2800" dirty="0" smtClean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資格</a:t>
            </a:r>
            <a:r>
              <a:rPr lang="en-US" altLang="zh-TW" sz="2800" dirty="0" smtClean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2</a:t>
            </a:r>
            <a:r>
              <a:rPr lang="zh-TW" altLang="en-US" sz="2800" dirty="0" smtClean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家廠商均符合</a:t>
            </a:r>
            <a:r>
              <a:rPr lang="zh-TW" altLang="en-US" sz="2800" dirty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。</a:t>
            </a:r>
          </a:p>
          <a:p>
            <a:pPr marL="342900" indent="-342900">
              <a:spcBef>
                <a:spcPct val="20000"/>
              </a:spcBef>
            </a:pPr>
            <a:endParaRPr lang="zh-TW" altLang="en-US" sz="2800" dirty="0">
              <a:solidFill>
                <a:schemeClr val="accent1"/>
              </a:solidFill>
              <a:latin typeface="標楷體" pitchFamily="65" charset="-120"/>
              <a:ea typeface="標楷體" pitchFamily="65" charset="-120"/>
            </a:endParaRPr>
          </a:p>
          <a:p>
            <a:pPr marL="342900" indent="-342900">
              <a:spcBef>
                <a:spcPct val="20000"/>
              </a:spcBef>
            </a:pPr>
            <a:r>
              <a:rPr lang="zh-TW" altLang="en-US" sz="2800" dirty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二、評審會議：</a:t>
            </a:r>
          </a:p>
          <a:p>
            <a:pPr marL="363538" indent="-363538">
              <a:buFont typeface="Wingdings" pitchFamily="2" charset="2"/>
              <a:buChar char="l"/>
            </a:pPr>
            <a:r>
              <a:rPr lang="zh-TW" altLang="en-US" sz="2800" dirty="0" smtClean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  <a:sym typeface="Wingdings" pitchFamily="2" charset="2"/>
              </a:rPr>
              <a:t>本案應出席委員總額計</a:t>
            </a:r>
            <a:r>
              <a:rPr lang="en-US" altLang="zh-TW" sz="2800" dirty="0" smtClean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  <a:sym typeface="Wingdings" pitchFamily="2" charset="2"/>
              </a:rPr>
              <a:t>5</a:t>
            </a:r>
            <a:r>
              <a:rPr lang="zh-TW" altLang="en-US" sz="2800" dirty="0" smtClean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  <a:sym typeface="Wingdings" pitchFamily="2" charset="2"/>
              </a:rPr>
              <a:t>人</a:t>
            </a:r>
            <a:r>
              <a:rPr lang="zh-TW" altLang="en-US" sz="2800" dirty="0" smtClean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。</a:t>
            </a:r>
            <a:endParaRPr lang="zh-TW" altLang="en-US" sz="2800" dirty="0" smtClean="0">
              <a:solidFill>
                <a:schemeClr val="accent1"/>
              </a:solidFill>
              <a:latin typeface="標楷體" pitchFamily="65" charset="-120"/>
              <a:ea typeface="標楷體" pitchFamily="65" charset="-120"/>
              <a:sym typeface="Wingdings" pitchFamily="2" charset="2"/>
            </a:endParaRPr>
          </a:p>
          <a:p>
            <a:pPr marL="363538" indent="-363538">
              <a:buFont typeface="Wingdings" pitchFamily="2" charset="2"/>
              <a:buChar char="l"/>
            </a:pPr>
            <a:r>
              <a:rPr lang="zh-TW" altLang="en-US" sz="2800" dirty="0" smtClean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出席委員達應有委員總額數二分之一以上出席。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endParaRPr lang="en-US" altLang="zh-TW" sz="2400" dirty="0">
              <a:solidFill>
                <a:schemeClr val="accent1"/>
              </a:solidFill>
              <a:latin typeface="標楷體" pitchFamily="65" charset="-120"/>
              <a:ea typeface="標楷體" pitchFamily="65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投影片編號版面配置區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3E02B002-F594-4888-A342-E3989F36569D}" type="slidenum">
              <a:rPr lang="en-US" altLang="zh-TW" smtClean="0"/>
              <a:pPr/>
              <a:t>13</a:t>
            </a:fld>
            <a:endParaRPr lang="en-US" altLang="zh-TW" smtClean="0"/>
          </a:p>
        </p:txBody>
      </p:sp>
      <p:sp>
        <p:nvSpPr>
          <p:cNvPr id="13315" name="Rectangle 3"/>
          <p:cNvSpPr>
            <a:spLocks noChangeArrowheads="1"/>
          </p:cNvSpPr>
          <p:nvPr/>
        </p:nvSpPr>
        <p:spPr bwMode="auto">
          <a:xfrm>
            <a:off x="0" y="2598058"/>
            <a:ext cx="9144000" cy="1142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742950" lvl="1" indent="-285750" algn="ctr">
              <a:lnSpc>
                <a:spcPct val="12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kumimoji="0" lang="zh-TW" altLang="en-US" sz="5400" b="1" dirty="0">
                <a:solidFill>
                  <a:schemeClr val="accent1"/>
                </a:solidFill>
                <a:ea typeface="標楷體" pitchFamily="65" charset="-120"/>
              </a:rPr>
              <a:t>請</a:t>
            </a:r>
            <a:r>
              <a:rPr kumimoji="0" lang="zh-TW" altLang="en-US" sz="5400" b="1" dirty="0" smtClean="0">
                <a:solidFill>
                  <a:schemeClr val="accent1"/>
                </a:solidFill>
                <a:ea typeface="標楷體" pitchFamily="65" charset="-120"/>
              </a:rPr>
              <a:t>委員抽取</a:t>
            </a:r>
            <a:r>
              <a:rPr kumimoji="0" lang="zh-TW" altLang="en-US" sz="5400" b="1" dirty="0">
                <a:solidFill>
                  <a:schemeClr val="accent1"/>
                </a:solidFill>
                <a:ea typeface="標楷體" pitchFamily="65" charset="-120"/>
              </a:rPr>
              <a:t>評分表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投影片編號版面配置區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304900E1-08B6-4CB5-8C8D-72E9CC691E71}" type="slidenum">
              <a:rPr lang="en-US" altLang="zh-TW" smtClean="0"/>
              <a:pPr/>
              <a:t>14</a:t>
            </a:fld>
            <a:endParaRPr lang="en-US" altLang="zh-TW" smtClean="0"/>
          </a:p>
        </p:txBody>
      </p:sp>
      <p:sp>
        <p:nvSpPr>
          <p:cNvPr id="14342" name="Rectangle 5"/>
          <p:cNvSpPr>
            <a:spLocks noChangeArrowheads="1"/>
          </p:cNvSpPr>
          <p:nvPr/>
        </p:nvSpPr>
        <p:spPr bwMode="auto">
          <a:xfrm>
            <a:off x="197888" y="1160060"/>
            <a:ext cx="8291019" cy="51997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742950" lvl="1" indent="-285750">
              <a:lnSpc>
                <a:spcPct val="120000"/>
              </a:lnSpc>
              <a:spcBef>
                <a:spcPct val="20000"/>
              </a:spcBef>
              <a:buFont typeface="Wingdings" pitchFamily="2" charset="2"/>
              <a:buChar char="l"/>
            </a:pPr>
            <a:r>
              <a:rPr lang="zh-TW" altLang="en-US" sz="2400" dirty="0" smtClean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廠商之過往業績經驗及信譽及實際執行規劃設計監造組織架構</a:t>
            </a:r>
            <a:r>
              <a:rPr lang="en-US" altLang="zh-TW" sz="2400" dirty="0" smtClean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……………………………………………</a:t>
            </a:r>
            <a:r>
              <a:rPr lang="en-US" altLang="zh-TW" sz="24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(15</a:t>
            </a:r>
            <a:r>
              <a:rPr lang="zh-TW" altLang="en-US" sz="24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分</a:t>
            </a:r>
            <a:r>
              <a:rPr lang="en-US" altLang="zh-TW" sz="24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)</a:t>
            </a:r>
          </a:p>
          <a:p>
            <a:pPr marL="742950" lvl="1" indent="-285750">
              <a:lnSpc>
                <a:spcPct val="120000"/>
              </a:lnSpc>
              <a:spcBef>
                <a:spcPct val="20000"/>
              </a:spcBef>
              <a:buFont typeface="Wingdings" pitchFamily="2" charset="2"/>
              <a:buChar char="l"/>
            </a:pPr>
            <a:r>
              <a:rPr lang="zh-TW" altLang="en-US" sz="2400" dirty="0" smtClean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工作計畫</a:t>
            </a:r>
            <a:r>
              <a:rPr lang="en-US" altLang="zh-TW" sz="2400" dirty="0" smtClean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…………………………………………</a:t>
            </a:r>
            <a:r>
              <a:rPr lang="en-US" altLang="zh-TW" sz="24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(25</a:t>
            </a:r>
            <a:r>
              <a:rPr lang="zh-TW" altLang="en-US" sz="24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分</a:t>
            </a:r>
            <a:r>
              <a:rPr lang="en-US" altLang="zh-TW" sz="24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)</a:t>
            </a:r>
          </a:p>
          <a:p>
            <a:pPr marL="742950" lvl="1" indent="-285750">
              <a:lnSpc>
                <a:spcPct val="12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lang="en-US" altLang="zh-TW" sz="2400" dirty="0" smtClean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  (</a:t>
            </a:r>
            <a:r>
              <a:rPr lang="zh-TW" altLang="zh-TW" sz="2400" dirty="0" smtClean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含工作內容、工作流程、預定工作進度、預期工作成果、監造計畫、工程經費概算分析及分配說明、其他零星整修申請核准案件之辦理等</a:t>
            </a:r>
            <a:r>
              <a:rPr lang="en-US" altLang="zh-TW" sz="2400" dirty="0" smtClean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) </a:t>
            </a:r>
            <a:endParaRPr lang="zh-TW" altLang="en-US" sz="2400" dirty="0" smtClean="0">
              <a:solidFill>
                <a:schemeClr val="accent1"/>
              </a:solidFill>
              <a:latin typeface="標楷體" pitchFamily="65" charset="-120"/>
              <a:ea typeface="標楷體" pitchFamily="65" charset="-120"/>
            </a:endParaRPr>
          </a:p>
          <a:p>
            <a:pPr marL="742950" lvl="1" indent="-285750">
              <a:lnSpc>
                <a:spcPct val="120000"/>
              </a:lnSpc>
              <a:spcBef>
                <a:spcPct val="20000"/>
              </a:spcBef>
              <a:buFont typeface="Wingdings" pitchFamily="2" charset="2"/>
              <a:buChar char="l"/>
            </a:pPr>
            <a:r>
              <a:rPr lang="zh-TW" altLang="en-US" sz="2400" dirty="0" smtClean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圖說設計及進度管控</a:t>
            </a:r>
            <a:r>
              <a:rPr lang="en-US" altLang="zh-TW" sz="2400" dirty="0" smtClean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……………………………</a:t>
            </a:r>
            <a:r>
              <a:rPr lang="en-US" altLang="zh-TW" sz="24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(45</a:t>
            </a:r>
            <a:r>
              <a:rPr lang="zh-TW" altLang="en-US" sz="24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分</a:t>
            </a:r>
            <a:r>
              <a:rPr lang="en-US" altLang="zh-TW" sz="24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)</a:t>
            </a:r>
          </a:p>
          <a:p>
            <a:pPr marL="742950" lvl="1" indent="-285750">
              <a:lnSpc>
                <a:spcPct val="12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lang="en-US" altLang="zh-TW" sz="2400" dirty="0" smtClean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  (</a:t>
            </a:r>
            <a:r>
              <a:rPr lang="zh-TW" altLang="en-US" sz="2400" dirty="0" smtClean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含現況檢討、設計構想分析、擬採用之防水建材及其功效評估</a:t>
            </a:r>
            <a:r>
              <a:rPr lang="en-US" altLang="zh-TW" sz="2400" dirty="0" smtClean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)</a:t>
            </a:r>
          </a:p>
          <a:p>
            <a:pPr marL="742950" lvl="1" indent="-285750">
              <a:lnSpc>
                <a:spcPct val="120000"/>
              </a:lnSpc>
              <a:spcBef>
                <a:spcPct val="20000"/>
              </a:spcBef>
              <a:buFont typeface="Wingdings" pitchFamily="2" charset="2"/>
              <a:buChar char="l"/>
            </a:pPr>
            <a:r>
              <a:rPr lang="zh-TW" altLang="en-US" sz="2400" dirty="0" smtClean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簡報及答詢內容之表現</a:t>
            </a:r>
            <a:r>
              <a:rPr lang="en-US" altLang="zh-TW" sz="2400" dirty="0" smtClean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…………………………</a:t>
            </a:r>
            <a:r>
              <a:rPr lang="en-US" altLang="zh-TW" sz="24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(15</a:t>
            </a:r>
            <a:r>
              <a:rPr lang="zh-TW" altLang="en-US" sz="24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分</a:t>
            </a:r>
            <a:r>
              <a:rPr lang="en-US" altLang="zh-TW" sz="24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) </a:t>
            </a:r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7125552" y="213191"/>
            <a:ext cx="1712912" cy="523220"/>
          </a:xfrm>
          <a:prstGeom prst="rect">
            <a:avLst/>
          </a:prstGeom>
          <a:solidFill>
            <a:schemeClr val="bg2">
              <a:lumMod val="50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TW" altLang="en-US" sz="2800" b="1" dirty="0" smtClean="0">
                <a:solidFill>
                  <a:srgbClr val="FFFF00"/>
                </a:solidFill>
                <a:ea typeface="標楷體" pitchFamily="65" charset="-120"/>
              </a:rPr>
              <a:t>評審項目</a:t>
            </a:r>
            <a:endParaRPr lang="zh-TW" altLang="en-US" sz="2800" b="1" dirty="0">
              <a:solidFill>
                <a:srgbClr val="FFFF00"/>
              </a:solidFill>
              <a:ea typeface="標楷體" pitchFamily="65" charset="-120"/>
            </a:endParaRPr>
          </a:p>
        </p:txBody>
      </p:sp>
      <p:sp>
        <p:nvSpPr>
          <p:cNvPr id="8" name="Rectangle 25"/>
          <p:cNvSpPr>
            <a:spLocks noChangeArrowheads="1"/>
          </p:cNvSpPr>
          <p:nvPr/>
        </p:nvSpPr>
        <p:spPr bwMode="auto">
          <a:xfrm>
            <a:off x="6486438" y="822414"/>
            <a:ext cx="2664000" cy="78337"/>
          </a:xfrm>
          <a:prstGeom prst="rect">
            <a:avLst/>
          </a:prstGeom>
          <a:solidFill>
            <a:schemeClr val="bg1">
              <a:alpha val="67058"/>
            </a:schemeClr>
          </a:solidFill>
          <a:ln w="9525">
            <a:solidFill>
              <a:srgbClr val="6C7A92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9" name="Rectangle 23"/>
          <p:cNvSpPr>
            <a:spLocks noChangeArrowheads="1"/>
          </p:cNvSpPr>
          <p:nvPr/>
        </p:nvSpPr>
        <p:spPr bwMode="auto">
          <a:xfrm>
            <a:off x="6751413" y="740196"/>
            <a:ext cx="2376000" cy="79200"/>
          </a:xfrm>
          <a:prstGeom prst="rect">
            <a:avLst/>
          </a:prstGeom>
          <a:solidFill>
            <a:schemeClr val="tx1">
              <a:alpha val="67058"/>
            </a:schemeClr>
          </a:solidFill>
          <a:ln w="9525">
            <a:solidFill>
              <a:srgbClr val="6C7A92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投影片編號版面配置區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698FC979-1AE1-4087-93A9-11FFC7775CF7}" type="slidenum">
              <a:rPr lang="en-US" altLang="zh-TW" smtClean="0"/>
              <a:pPr/>
              <a:t>15</a:t>
            </a:fld>
            <a:endParaRPr lang="en-US" altLang="zh-TW" smtClean="0"/>
          </a:p>
        </p:txBody>
      </p:sp>
      <p:sp>
        <p:nvSpPr>
          <p:cNvPr id="16390" name="Rectangle 5"/>
          <p:cNvSpPr>
            <a:spLocks noChangeArrowheads="1"/>
          </p:cNvSpPr>
          <p:nvPr/>
        </p:nvSpPr>
        <p:spPr bwMode="auto">
          <a:xfrm>
            <a:off x="457200" y="914398"/>
            <a:ext cx="8045356" cy="55682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742950" lvl="1" indent="-285750">
              <a:lnSpc>
                <a:spcPct val="120000"/>
              </a:lnSpc>
              <a:spcBef>
                <a:spcPct val="20000"/>
              </a:spcBef>
              <a:buFont typeface="Wingdings" pitchFamily="2" charset="2"/>
              <a:buChar char="l"/>
            </a:pPr>
            <a:r>
              <a:rPr lang="zh-TW" altLang="en-US" sz="2400" dirty="0" smtClean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各技術服務廠商向評審委員會簡報，</a:t>
            </a:r>
            <a:r>
              <a:rPr lang="zh-TW" altLang="en-US" sz="2400" u="sng" dirty="0" smtClean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時間不得超過</a:t>
            </a:r>
            <a:r>
              <a:rPr lang="en-US" altLang="zh-TW" sz="2400" u="sng" dirty="0" smtClean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15</a:t>
            </a:r>
            <a:r>
              <a:rPr lang="zh-TW" altLang="en-US" sz="2400" u="sng" dirty="0" smtClean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分鐘</a:t>
            </a:r>
            <a:r>
              <a:rPr lang="zh-TW" altLang="en-US" sz="2400" dirty="0" smtClean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（承辦單位於簡報時間內剩餘</a:t>
            </a:r>
            <a:r>
              <a:rPr lang="en-US" altLang="zh-TW" sz="2400" dirty="0" smtClean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3</a:t>
            </a:r>
            <a:r>
              <a:rPr lang="zh-TW" altLang="en-US" sz="2400" dirty="0" smtClean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分鐘時鈴聲提示），評審委員答詢</a:t>
            </a:r>
            <a:r>
              <a:rPr lang="en-US" altLang="zh-TW" sz="2400" dirty="0" smtClean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10</a:t>
            </a:r>
            <a:r>
              <a:rPr lang="zh-TW" altLang="en-US" sz="2400" dirty="0" smtClean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分鐘，</a:t>
            </a:r>
            <a:r>
              <a:rPr lang="zh-TW" altLang="en-US" sz="2400" u="sng" dirty="0" smtClean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採統問統答</a:t>
            </a:r>
            <a:r>
              <a:rPr lang="zh-TW" altLang="en-US" sz="2400" dirty="0" smtClean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。</a:t>
            </a:r>
            <a:endParaRPr lang="en-US" altLang="zh-TW" sz="2400" dirty="0" smtClean="0">
              <a:solidFill>
                <a:schemeClr val="accent1"/>
              </a:solidFill>
              <a:latin typeface="標楷體" pitchFamily="65" charset="-120"/>
              <a:ea typeface="標楷體" pitchFamily="65" charset="-120"/>
            </a:endParaRPr>
          </a:p>
          <a:p>
            <a:pPr marL="742950" lvl="1" indent="-285750">
              <a:lnSpc>
                <a:spcPct val="120000"/>
              </a:lnSpc>
              <a:spcBef>
                <a:spcPct val="20000"/>
              </a:spcBef>
              <a:buFont typeface="Wingdings" pitchFamily="2" charset="2"/>
              <a:buChar char="l"/>
            </a:pPr>
            <a:r>
              <a:rPr lang="zh-TW" altLang="en-US" sz="2400" dirty="0" smtClean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待</a:t>
            </a:r>
            <a:r>
              <a:rPr lang="zh-TW" altLang="en-US" sz="2400" dirty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簡報答詢後，由</a:t>
            </a:r>
            <a:r>
              <a:rPr lang="zh-TW" altLang="en-US" sz="2400" dirty="0" smtClean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各評審委員</a:t>
            </a:r>
            <a:r>
              <a:rPr lang="zh-TW" altLang="en-US" sz="2400" dirty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就評分項目以書面評分後，按</a:t>
            </a:r>
            <a:r>
              <a:rPr lang="zh-TW" altLang="en-US" sz="2400" u="sng" dirty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序位法</a:t>
            </a:r>
            <a:r>
              <a:rPr lang="zh-TW" altLang="en-US" sz="2400" dirty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依序換算為積分，序位第一得</a:t>
            </a:r>
            <a:r>
              <a:rPr lang="en-US" altLang="zh-TW" sz="2400" dirty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1</a:t>
            </a:r>
            <a:r>
              <a:rPr lang="zh-TW" altLang="en-US" sz="2400" dirty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分，序位第二得</a:t>
            </a:r>
            <a:r>
              <a:rPr lang="en-US" altLang="zh-TW" sz="2400" dirty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2</a:t>
            </a:r>
            <a:r>
              <a:rPr lang="zh-TW" altLang="en-US" sz="2400" dirty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分，序位第三得</a:t>
            </a:r>
            <a:r>
              <a:rPr lang="en-US" altLang="zh-TW" sz="2400" dirty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3</a:t>
            </a:r>
            <a:r>
              <a:rPr lang="zh-TW" altLang="en-US" sz="2400" dirty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分，序位第四及序位第五各得</a:t>
            </a:r>
            <a:r>
              <a:rPr lang="en-US" altLang="zh-TW" sz="2400" dirty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4</a:t>
            </a:r>
            <a:r>
              <a:rPr lang="zh-TW" altLang="en-US" sz="2400" dirty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分，將各技術服務廠商所得全部委員之積分，交由</a:t>
            </a:r>
            <a:r>
              <a:rPr lang="zh-TW" altLang="en-US" sz="2400" dirty="0" smtClean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本評審工作小組加總，</a:t>
            </a:r>
            <a:r>
              <a:rPr lang="zh-TW" altLang="en-US" sz="2400" u="sng" dirty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總序位積分最低者為第一名</a:t>
            </a:r>
            <a:r>
              <a:rPr lang="zh-TW" altLang="en-US" sz="2400" dirty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，餘類推。</a:t>
            </a:r>
          </a:p>
          <a:p>
            <a:pPr marL="742950" lvl="1" indent="-285750">
              <a:lnSpc>
                <a:spcPct val="120000"/>
              </a:lnSpc>
              <a:spcBef>
                <a:spcPct val="20000"/>
              </a:spcBef>
              <a:buFont typeface="Wingdings" pitchFamily="2" charset="2"/>
              <a:buChar char="l"/>
            </a:pPr>
            <a:r>
              <a:rPr lang="zh-TW" altLang="en-US" sz="2400" dirty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評分表</a:t>
            </a:r>
            <a:r>
              <a:rPr lang="zh-TW" altLang="en-US" sz="2400" u="sng" dirty="0" smtClean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請評審委員於評審完成</a:t>
            </a:r>
            <a:r>
              <a:rPr lang="zh-TW" altLang="en-US" sz="2400" u="sng" dirty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後</a:t>
            </a:r>
            <a:r>
              <a:rPr lang="zh-TW" altLang="en-US" sz="2400" u="sng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簽章</a:t>
            </a:r>
            <a:r>
              <a:rPr lang="zh-TW" altLang="en-US" sz="2400" dirty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，交</a:t>
            </a:r>
            <a:r>
              <a:rPr lang="zh-TW" altLang="en-US" sz="2400" dirty="0" smtClean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本評審工作</a:t>
            </a:r>
            <a:r>
              <a:rPr lang="zh-TW" altLang="en-US" sz="2400" dirty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小組人員計分用。本評分表</a:t>
            </a:r>
            <a:r>
              <a:rPr lang="zh-TW" altLang="en-US" sz="2400" dirty="0" smtClean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之評審委員</a:t>
            </a:r>
            <a:r>
              <a:rPr lang="zh-TW" altLang="en-US" sz="2400" dirty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編號欄，由各委員自行抽號編入，</a:t>
            </a:r>
            <a:r>
              <a:rPr lang="zh-TW" altLang="en-US" sz="2400" u="sng" dirty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評分表應予</a:t>
            </a:r>
            <a:r>
              <a:rPr lang="zh-TW" altLang="en-US" sz="2400" u="sng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彌封</a:t>
            </a:r>
            <a:r>
              <a:rPr lang="zh-TW" altLang="en-US" sz="2400" dirty="0">
                <a:solidFill>
                  <a:schemeClr val="accent1"/>
                </a:solidFill>
                <a:latin typeface="標楷體" pitchFamily="65" charset="-120"/>
                <a:ea typeface="標楷體" pitchFamily="65" charset="-120"/>
              </a:rPr>
              <a:t>。</a:t>
            </a:r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7125552" y="213191"/>
            <a:ext cx="1712912" cy="523220"/>
          </a:xfrm>
          <a:prstGeom prst="rect">
            <a:avLst/>
          </a:prstGeom>
          <a:solidFill>
            <a:schemeClr val="bg2">
              <a:lumMod val="50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TW" altLang="en-US" sz="2800" b="1" dirty="0" smtClean="0">
                <a:solidFill>
                  <a:srgbClr val="FFFF00"/>
                </a:solidFill>
                <a:ea typeface="標楷體" pitchFamily="65" charset="-120"/>
              </a:rPr>
              <a:t>評分方式</a:t>
            </a:r>
            <a:endParaRPr lang="zh-TW" altLang="en-US" sz="2800" b="1" dirty="0">
              <a:solidFill>
                <a:srgbClr val="FFFF00"/>
              </a:solidFill>
              <a:ea typeface="標楷體" pitchFamily="65" charset="-120"/>
            </a:endParaRPr>
          </a:p>
        </p:txBody>
      </p:sp>
      <p:sp>
        <p:nvSpPr>
          <p:cNvPr id="8" name="Rectangle 25"/>
          <p:cNvSpPr>
            <a:spLocks noChangeArrowheads="1"/>
          </p:cNvSpPr>
          <p:nvPr/>
        </p:nvSpPr>
        <p:spPr bwMode="auto">
          <a:xfrm>
            <a:off x="6486438" y="822414"/>
            <a:ext cx="2664000" cy="78337"/>
          </a:xfrm>
          <a:prstGeom prst="rect">
            <a:avLst/>
          </a:prstGeom>
          <a:solidFill>
            <a:schemeClr val="bg1">
              <a:alpha val="67058"/>
            </a:schemeClr>
          </a:solidFill>
          <a:ln w="9525">
            <a:solidFill>
              <a:srgbClr val="6C7A92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9" name="Rectangle 23"/>
          <p:cNvSpPr>
            <a:spLocks noChangeArrowheads="1"/>
          </p:cNvSpPr>
          <p:nvPr/>
        </p:nvSpPr>
        <p:spPr bwMode="auto">
          <a:xfrm>
            <a:off x="6751413" y="740196"/>
            <a:ext cx="2376000" cy="79200"/>
          </a:xfrm>
          <a:prstGeom prst="rect">
            <a:avLst/>
          </a:prstGeom>
          <a:solidFill>
            <a:schemeClr val="tx1">
              <a:alpha val="67058"/>
            </a:schemeClr>
          </a:solidFill>
          <a:ln w="9525">
            <a:solidFill>
              <a:srgbClr val="6C7A92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群組 20"/>
          <p:cNvGrpSpPr/>
          <p:nvPr/>
        </p:nvGrpSpPr>
        <p:grpSpPr>
          <a:xfrm>
            <a:off x="505492" y="964869"/>
            <a:ext cx="3520598" cy="5504170"/>
            <a:chOff x="587375" y="923925"/>
            <a:chExt cx="3255963" cy="5265738"/>
          </a:xfrm>
        </p:grpSpPr>
        <p:pic>
          <p:nvPicPr>
            <p:cNvPr id="17412" name="Picture 4" descr="公開徵求企劃書應徵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87375" y="1373188"/>
              <a:ext cx="3255963" cy="4816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7414" name="Text Box 11"/>
            <p:cNvSpPr txBox="1">
              <a:spLocks noChangeArrowheads="1"/>
            </p:cNvSpPr>
            <p:nvPr/>
          </p:nvSpPr>
          <p:spPr bwMode="auto">
            <a:xfrm>
              <a:off x="2236788" y="1455738"/>
              <a:ext cx="1006475" cy="3968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dist">
                <a:spcBef>
                  <a:spcPct val="50000"/>
                </a:spcBef>
              </a:pPr>
              <a:r>
                <a:rPr lang="en-US" altLang="zh-TW" sz="2000" b="1" dirty="0">
                  <a:solidFill>
                    <a:srgbClr val="FF3300"/>
                  </a:solidFill>
                </a:rPr>
                <a:t>(</a:t>
              </a:r>
              <a:r>
                <a:rPr lang="zh-TW" altLang="en-US" sz="2000" b="1" dirty="0">
                  <a:solidFill>
                    <a:srgbClr val="FF3300"/>
                  </a:solidFill>
                </a:rPr>
                <a:t>稿</a:t>
              </a:r>
              <a:r>
                <a:rPr lang="en-US" altLang="zh-TW" sz="2000" b="1" dirty="0">
                  <a:solidFill>
                    <a:srgbClr val="FF3300"/>
                  </a:solidFill>
                </a:rPr>
                <a:t>)</a:t>
              </a:r>
            </a:p>
          </p:txBody>
        </p:sp>
        <p:sp>
          <p:nvSpPr>
            <p:cNvPr id="17415" name="Line 12"/>
            <p:cNvSpPr>
              <a:spLocks noChangeShapeType="1"/>
            </p:cNvSpPr>
            <p:nvPr/>
          </p:nvSpPr>
          <p:spPr bwMode="auto">
            <a:xfrm>
              <a:off x="2495528" y="955676"/>
              <a:ext cx="602515" cy="504634"/>
            </a:xfrm>
            <a:prstGeom prst="line">
              <a:avLst/>
            </a:prstGeom>
            <a:noFill/>
            <a:ln w="57150">
              <a:solidFill>
                <a:srgbClr val="FF0000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7416" name="Line 13"/>
            <p:cNvSpPr>
              <a:spLocks noChangeShapeType="1"/>
            </p:cNvSpPr>
            <p:nvPr/>
          </p:nvSpPr>
          <p:spPr bwMode="auto">
            <a:xfrm flipV="1">
              <a:off x="2378053" y="923925"/>
              <a:ext cx="749300" cy="500063"/>
            </a:xfrm>
            <a:prstGeom prst="line">
              <a:avLst/>
            </a:prstGeom>
            <a:noFill/>
            <a:ln w="57150">
              <a:solidFill>
                <a:srgbClr val="FF0000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7417" name="Line 14"/>
            <p:cNvSpPr>
              <a:spLocks noChangeShapeType="1"/>
            </p:cNvSpPr>
            <p:nvPr/>
          </p:nvSpPr>
          <p:spPr bwMode="auto">
            <a:xfrm flipV="1">
              <a:off x="2738360" y="1212494"/>
              <a:ext cx="0" cy="284163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20" name="矩形 19"/>
            <p:cNvSpPr/>
            <p:nvPr/>
          </p:nvSpPr>
          <p:spPr>
            <a:xfrm>
              <a:off x="1074738" y="1828800"/>
              <a:ext cx="1154112" cy="1238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TW" altLang="en-US"/>
            </a:p>
          </p:txBody>
        </p:sp>
      </p:grpSp>
      <p:sp>
        <p:nvSpPr>
          <p:cNvPr id="17410" name="投影片編號版面配置區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BDD6A08E-43A9-45D1-B7DA-89112A745180}" type="slidenum">
              <a:rPr lang="en-US" altLang="zh-TW" smtClean="0"/>
              <a:pPr/>
              <a:t>16</a:t>
            </a:fld>
            <a:endParaRPr lang="en-US" altLang="zh-TW" smtClean="0"/>
          </a:p>
        </p:txBody>
      </p:sp>
      <p:grpSp>
        <p:nvGrpSpPr>
          <p:cNvPr id="17411" name="Group 18"/>
          <p:cNvGrpSpPr>
            <a:grpSpLocks/>
          </p:cNvGrpSpPr>
          <p:nvPr/>
        </p:nvGrpSpPr>
        <p:grpSpPr bwMode="auto">
          <a:xfrm>
            <a:off x="4896024" y="1372856"/>
            <a:ext cx="3582392" cy="5123571"/>
            <a:chOff x="2809" y="446"/>
            <a:chExt cx="2306" cy="3260"/>
          </a:xfrm>
        </p:grpSpPr>
        <p:pic>
          <p:nvPicPr>
            <p:cNvPr id="17423" name="Picture 5" descr="公開徵求企劃書應徵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809" y="446"/>
              <a:ext cx="2306" cy="32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7426" name="AutoShape 10"/>
            <p:cNvSpPr>
              <a:spLocks noChangeArrowheads="1"/>
            </p:cNvSpPr>
            <p:nvPr/>
          </p:nvSpPr>
          <p:spPr bwMode="auto">
            <a:xfrm rot="5729319">
              <a:off x="4526" y="3081"/>
              <a:ext cx="375" cy="585"/>
            </a:xfrm>
            <a:prstGeom prst="curvedLeftArrow">
              <a:avLst>
                <a:gd name="adj1" fmla="val 31200"/>
                <a:gd name="adj2" fmla="val 62400"/>
                <a:gd name="adj3" fmla="val 33333"/>
              </a:avLst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TW" altLang="en-US"/>
            </a:p>
          </p:txBody>
        </p:sp>
      </p:grpSp>
      <p:sp>
        <p:nvSpPr>
          <p:cNvPr id="17418" name="Oval 15"/>
          <p:cNvSpPr>
            <a:spLocks noChangeArrowheads="1"/>
          </p:cNvSpPr>
          <p:nvPr/>
        </p:nvSpPr>
        <p:spPr bwMode="auto">
          <a:xfrm>
            <a:off x="2458373" y="1537625"/>
            <a:ext cx="709612" cy="392112"/>
          </a:xfrm>
          <a:prstGeom prst="ellipse">
            <a:avLst/>
          </a:prstGeom>
          <a:noFill/>
          <a:ln w="9525">
            <a:solidFill>
              <a:srgbClr val="777777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7419" name="Text Box 16"/>
          <p:cNvSpPr txBox="1">
            <a:spLocks noChangeArrowheads="1"/>
          </p:cNvSpPr>
          <p:nvPr/>
        </p:nvSpPr>
        <p:spPr bwMode="auto">
          <a:xfrm>
            <a:off x="463550" y="246063"/>
            <a:ext cx="4092575" cy="707886"/>
          </a:xfrm>
          <a:prstGeom prst="rect">
            <a:avLst/>
          </a:prstGeom>
          <a:solidFill>
            <a:srgbClr val="80808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 sz="2000" b="1" dirty="0">
                <a:solidFill>
                  <a:srgbClr val="FFFF00"/>
                </a:solidFill>
                <a:latin typeface="標楷體" pitchFamily="65" charset="-120"/>
                <a:ea typeface="標楷體" pitchFamily="65" charset="-120"/>
              </a:rPr>
              <a:t>1.</a:t>
            </a:r>
            <a:r>
              <a:rPr lang="zh-TW" altLang="en-US" sz="2000" b="1" dirty="0">
                <a:solidFill>
                  <a:srgbClr val="FFFF00"/>
                </a:solidFill>
                <a:latin typeface="標楷體" pitchFamily="65" charset="-120"/>
                <a:ea typeface="標楷體" pitchFamily="65" charset="-120"/>
              </a:rPr>
              <a:t>最後打成績時請注意：上方標註</a:t>
            </a:r>
            <a:r>
              <a:rPr lang="en-US" altLang="zh-TW" sz="2000" b="1" dirty="0">
                <a:solidFill>
                  <a:srgbClr val="FFFF00"/>
                </a:solidFill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sz="2000" b="1" dirty="0">
                <a:solidFill>
                  <a:srgbClr val="FFFF00"/>
                </a:solidFill>
                <a:latin typeface="標楷體" pitchFamily="65" charset="-120"/>
                <a:ea typeface="標楷體" pitchFamily="65" charset="-120"/>
              </a:rPr>
              <a:t>稿</a:t>
            </a:r>
            <a:r>
              <a:rPr lang="en-US" altLang="zh-TW" sz="2000" b="1" dirty="0">
                <a:solidFill>
                  <a:srgbClr val="FFFF00"/>
                </a:solidFill>
                <a:latin typeface="標楷體" pitchFamily="65" charset="-120"/>
                <a:ea typeface="標楷體" pitchFamily="65" charset="-120"/>
              </a:rPr>
              <a:t>)</a:t>
            </a:r>
            <a:r>
              <a:rPr lang="zh-TW" altLang="en-US" sz="2000" b="1" dirty="0">
                <a:solidFill>
                  <a:srgbClr val="FFFF00"/>
                </a:solidFill>
                <a:latin typeface="標楷體" pitchFamily="65" charset="-120"/>
                <a:ea typeface="標楷體" pitchFamily="65" charset="-120"/>
              </a:rPr>
              <a:t>，為提供草稿使用</a:t>
            </a:r>
          </a:p>
        </p:txBody>
      </p:sp>
      <p:sp>
        <p:nvSpPr>
          <p:cNvPr id="17420" name="Text Box 19"/>
          <p:cNvSpPr txBox="1">
            <a:spLocks noChangeArrowheads="1"/>
          </p:cNvSpPr>
          <p:nvPr/>
        </p:nvSpPr>
        <p:spPr bwMode="auto">
          <a:xfrm>
            <a:off x="4757979" y="245423"/>
            <a:ext cx="4092575" cy="707886"/>
          </a:xfrm>
          <a:prstGeom prst="rect">
            <a:avLst/>
          </a:prstGeom>
          <a:solidFill>
            <a:srgbClr val="80808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 sz="2000" b="1" dirty="0">
                <a:solidFill>
                  <a:srgbClr val="FFFF00"/>
                </a:solidFill>
                <a:latin typeface="標楷體" pitchFamily="65" charset="-120"/>
                <a:ea typeface="標楷體" pitchFamily="65" charset="-120"/>
              </a:rPr>
              <a:t>2.</a:t>
            </a:r>
            <a:r>
              <a:rPr lang="zh-TW" altLang="en-US" sz="2000" b="1" dirty="0">
                <a:solidFill>
                  <a:srgbClr val="FFFF00"/>
                </a:solidFill>
                <a:latin typeface="標楷體" pitchFamily="65" charset="-120"/>
                <a:ea typeface="標楷體" pitchFamily="65" charset="-120"/>
              </a:rPr>
              <a:t>若打完成績，請在右下方框內簽名後將折角貼蓋著簽名彌封。</a:t>
            </a:r>
          </a:p>
        </p:txBody>
      </p:sp>
      <p:sp>
        <p:nvSpPr>
          <p:cNvPr id="19" name="矩形 18"/>
          <p:cNvSpPr/>
          <p:nvPr/>
        </p:nvSpPr>
        <p:spPr>
          <a:xfrm>
            <a:off x="5451935" y="1868465"/>
            <a:ext cx="1235075" cy="873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17413" name="Freeform 7"/>
          <p:cNvSpPr>
            <a:spLocks/>
          </p:cNvSpPr>
          <p:nvPr/>
        </p:nvSpPr>
        <p:spPr bwMode="auto">
          <a:xfrm>
            <a:off x="2857145" y="5252943"/>
            <a:ext cx="1109662" cy="1216025"/>
          </a:xfrm>
          <a:custGeom>
            <a:avLst/>
            <a:gdLst>
              <a:gd name="T0" fmla="*/ 0 w 850"/>
              <a:gd name="T1" fmla="*/ 2147483647 h 951"/>
              <a:gd name="T2" fmla="*/ 2147483647 w 850"/>
              <a:gd name="T3" fmla="*/ 0 h 951"/>
              <a:gd name="T4" fmla="*/ 2147483647 w 850"/>
              <a:gd name="T5" fmla="*/ 2147483647 h 951"/>
              <a:gd name="T6" fmla="*/ 0 w 850"/>
              <a:gd name="T7" fmla="*/ 2147483647 h 951"/>
              <a:gd name="T8" fmla="*/ 0 60000 65536"/>
              <a:gd name="T9" fmla="*/ 0 60000 65536"/>
              <a:gd name="T10" fmla="*/ 0 60000 65536"/>
              <a:gd name="T11" fmla="*/ 0 60000 65536"/>
              <a:gd name="T12" fmla="*/ 0 w 850"/>
              <a:gd name="T13" fmla="*/ 0 h 951"/>
              <a:gd name="T14" fmla="*/ 850 w 850"/>
              <a:gd name="T15" fmla="*/ 951 h 951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850" h="951">
                <a:moveTo>
                  <a:pt x="0" y="951"/>
                </a:moveTo>
                <a:lnTo>
                  <a:pt x="850" y="0"/>
                </a:lnTo>
                <a:lnTo>
                  <a:pt x="850" y="942"/>
                </a:lnTo>
                <a:lnTo>
                  <a:pt x="0" y="951"/>
                </a:lnTo>
                <a:close/>
              </a:path>
            </a:pathLst>
          </a:custGeom>
          <a:noFill/>
          <a:ln w="38100" cap="flat" cmpd="sng">
            <a:solidFill>
              <a:srgbClr val="FF3300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2" name="Freeform 7"/>
          <p:cNvSpPr>
            <a:spLocks/>
          </p:cNvSpPr>
          <p:nvPr/>
        </p:nvSpPr>
        <p:spPr bwMode="auto">
          <a:xfrm>
            <a:off x="7349533" y="5227926"/>
            <a:ext cx="1109662" cy="1216025"/>
          </a:xfrm>
          <a:custGeom>
            <a:avLst/>
            <a:gdLst>
              <a:gd name="T0" fmla="*/ 0 w 850"/>
              <a:gd name="T1" fmla="*/ 2147483647 h 951"/>
              <a:gd name="T2" fmla="*/ 2147483647 w 850"/>
              <a:gd name="T3" fmla="*/ 0 h 951"/>
              <a:gd name="T4" fmla="*/ 2147483647 w 850"/>
              <a:gd name="T5" fmla="*/ 2147483647 h 951"/>
              <a:gd name="T6" fmla="*/ 0 w 850"/>
              <a:gd name="T7" fmla="*/ 2147483647 h 951"/>
              <a:gd name="T8" fmla="*/ 0 60000 65536"/>
              <a:gd name="T9" fmla="*/ 0 60000 65536"/>
              <a:gd name="T10" fmla="*/ 0 60000 65536"/>
              <a:gd name="T11" fmla="*/ 0 60000 65536"/>
              <a:gd name="T12" fmla="*/ 0 w 850"/>
              <a:gd name="T13" fmla="*/ 0 h 951"/>
              <a:gd name="T14" fmla="*/ 850 w 850"/>
              <a:gd name="T15" fmla="*/ 951 h 951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850" h="951">
                <a:moveTo>
                  <a:pt x="0" y="951"/>
                </a:moveTo>
                <a:lnTo>
                  <a:pt x="850" y="0"/>
                </a:lnTo>
                <a:lnTo>
                  <a:pt x="850" y="942"/>
                </a:lnTo>
                <a:lnTo>
                  <a:pt x="0" y="951"/>
                </a:lnTo>
                <a:close/>
              </a:path>
            </a:pathLst>
          </a:custGeom>
          <a:noFill/>
          <a:ln w="38100" cap="flat" cmpd="sng">
            <a:solidFill>
              <a:srgbClr val="FF3300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3" name="Freeform 7"/>
          <p:cNvSpPr>
            <a:spLocks/>
          </p:cNvSpPr>
          <p:nvPr/>
        </p:nvSpPr>
        <p:spPr bwMode="auto">
          <a:xfrm rot="10800000">
            <a:off x="7365453" y="5216550"/>
            <a:ext cx="1109662" cy="1216025"/>
          </a:xfrm>
          <a:custGeom>
            <a:avLst/>
            <a:gdLst>
              <a:gd name="T0" fmla="*/ 0 w 850"/>
              <a:gd name="T1" fmla="*/ 2147483647 h 951"/>
              <a:gd name="T2" fmla="*/ 2147483647 w 850"/>
              <a:gd name="T3" fmla="*/ 0 h 951"/>
              <a:gd name="T4" fmla="*/ 2147483647 w 850"/>
              <a:gd name="T5" fmla="*/ 2147483647 h 951"/>
              <a:gd name="T6" fmla="*/ 0 w 850"/>
              <a:gd name="T7" fmla="*/ 2147483647 h 951"/>
              <a:gd name="T8" fmla="*/ 0 60000 65536"/>
              <a:gd name="T9" fmla="*/ 0 60000 65536"/>
              <a:gd name="T10" fmla="*/ 0 60000 65536"/>
              <a:gd name="T11" fmla="*/ 0 60000 65536"/>
              <a:gd name="T12" fmla="*/ 0 w 850"/>
              <a:gd name="T13" fmla="*/ 0 h 951"/>
              <a:gd name="T14" fmla="*/ 850 w 850"/>
              <a:gd name="T15" fmla="*/ 951 h 951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850" h="951">
                <a:moveTo>
                  <a:pt x="0" y="951"/>
                </a:moveTo>
                <a:lnTo>
                  <a:pt x="850" y="0"/>
                </a:lnTo>
                <a:lnTo>
                  <a:pt x="850" y="942"/>
                </a:lnTo>
                <a:lnTo>
                  <a:pt x="0" y="951"/>
                </a:lnTo>
                <a:close/>
              </a:path>
            </a:pathLst>
          </a:custGeom>
          <a:noFill/>
          <a:ln w="38100" cap="flat" cmpd="sng">
            <a:solidFill>
              <a:srgbClr val="FF3300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投影片編號版面配置區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98C5584E-07BF-4489-B5A4-1A01A3808C42}" type="slidenum">
              <a:rPr lang="en-US" altLang="zh-TW" smtClean="0"/>
              <a:pPr/>
              <a:t>17</a:t>
            </a:fld>
            <a:endParaRPr lang="en-US" altLang="zh-TW" smtClean="0"/>
          </a:p>
        </p:txBody>
      </p:sp>
      <p:sp>
        <p:nvSpPr>
          <p:cNvPr id="18435" name="Rectangle 2"/>
          <p:cNvSpPr>
            <a:spLocks noChangeArrowheads="1"/>
          </p:cNvSpPr>
          <p:nvPr/>
        </p:nvSpPr>
        <p:spPr bwMode="auto">
          <a:xfrm>
            <a:off x="3384550" y="3040063"/>
            <a:ext cx="3074988" cy="69850"/>
          </a:xfrm>
          <a:prstGeom prst="rect">
            <a:avLst/>
          </a:prstGeom>
          <a:solidFill>
            <a:srgbClr val="969696">
              <a:alpha val="67058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8436" name="Rectangle 3"/>
          <p:cNvSpPr>
            <a:spLocks noChangeArrowheads="1"/>
          </p:cNvSpPr>
          <p:nvPr/>
        </p:nvSpPr>
        <p:spPr bwMode="auto">
          <a:xfrm>
            <a:off x="3168650" y="3081338"/>
            <a:ext cx="2738438" cy="71437"/>
          </a:xfrm>
          <a:prstGeom prst="rect">
            <a:avLst/>
          </a:prstGeom>
          <a:solidFill>
            <a:srgbClr val="C0C0C0">
              <a:alpha val="67058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8437" name="Rectangle 4"/>
          <p:cNvSpPr>
            <a:spLocks noChangeArrowheads="1"/>
          </p:cNvSpPr>
          <p:nvPr/>
        </p:nvSpPr>
        <p:spPr bwMode="auto">
          <a:xfrm>
            <a:off x="0" y="2055813"/>
            <a:ext cx="9143999" cy="1214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742950" lvl="1" indent="-285750" algn="ctr">
              <a:lnSpc>
                <a:spcPct val="12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kumimoji="0" lang="zh-TW" altLang="en-US" sz="6000" b="1" dirty="0">
                <a:solidFill>
                  <a:schemeClr val="accent1"/>
                </a:solidFill>
                <a:ea typeface="標楷體" pitchFamily="65" charset="-120"/>
              </a:rPr>
              <a:t>簡報結束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地鐵">
  <a:themeElements>
    <a:clrScheme name="流線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地鐵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壁窗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8998</TotalTime>
  <Words>870</Words>
  <Application>Microsoft Office PowerPoint</Application>
  <PresentationFormat>如螢幕大小 (4:3)</PresentationFormat>
  <Paragraphs>159</Paragraphs>
  <Slides>17</Slides>
  <Notes>3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17</vt:i4>
      </vt:variant>
    </vt:vector>
  </HeadingPairs>
  <TitlesOfParts>
    <vt:vector size="18" baseType="lpstr">
      <vt:lpstr>地鐵</vt:lpstr>
      <vt:lpstr>投影片 1</vt:lpstr>
      <vt:lpstr>投影片 2</vt:lpstr>
      <vt:lpstr>投影片 3</vt:lpstr>
      <vt:lpstr>投影片 4</vt:lpstr>
      <vt:lpstr>投影片 5</vt:lpstr>
      <vt:lpstr>投影片 6</vt:lpstr>
      <vt:lpstr>投影片 7</vt:lpstr>
      <vt:lpstr>投影片 8</vt:lpstr>
      <vt:lpstr>投影片 9</vt:lpstr>
      <vt:lpstr>投影片 10</vt:lpstr>
      <vt:lpstr>投影片 11</vt:lpstr>
      <vt:lpstr>投影片 12</vt:lpstr>
      <vt:lpstr>投影片 13</vt:lpstr>
      <vt:lpstr>投影片 14</vt:lpstr>
      <vt:lpstr>投影片 15</vt:lpstr>
      <vt:lpstr>投影片 16</vt:lpstr>
      <vt:lpstr>投影片 17</vt:lpstr>
    </vt:vector>
  </TitlesOfParts>
  <Company>石昭永建築師事務所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投影片 1</dc:title>
  <cp:lastModifiedBy>User</cp:lastModifiedBy>
  <cp:revision>745</cp:revision>
  <dcterms:created xsi:type="dcterms:W3CDTF">2006-05-04T02:07:40Z</dcterms:created>
  <dcterms:modified xsi:type="dcterms:W3CDTF">2011-12-26T08:38:14Z</dcterms:modified>
</cp:coreProperties>
</file>