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56" r:id="rId2"/>
    <p:sldId id="378" r:id="rId3"/>
    <p:sldId id="372" r:id="rId4"/>
    <p:sldId id="357" r:id="rId5"/>
    <p:sldId id="380" r:id="rId6"/>
    <p:sldId id="394" r:id="rId7"/>
    <p:sldId id="396" r:id="rId8"/>
    <p:sldId id="397" r:id="rId9"/>
    <p:sldId id="366" r:id="rId10"/>
    <p:sldId id="395" r:id="rId11"/>
    <p:sldId id="362" r:id="rId12"/>
    <p:sldId id="391" r:id="rId13"/>
    <p:sldId id="393" r:id="rId14"/>
    <p:sldId id="398" r:id="rId15"/>
    <p:sldId id="399" r:id="rId16"/>
    <p:sldId id="364" r:id="rId17"/>
    <p:sldId id="383" r:id="rId18"/>
    <p:sldId id="367" r:id="rId19"/>
    <p:sldId id="370" r:id="rId20"/>
    <p:sldId id="384" r:id="rId21"/>
    <p:sldId id="379" r:id="rId22"/>
  </p:sldIdLst>
  <p:sldSz cx="9144000" cy="6858000" type="screen4x3"/>
  <p:notesSz cx="6807200" cy="993933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CCECFF"/>
    <a:srgbClr val="008000"/>
    <a:srgbClr val="00CC00"/>
    <a:srgbClr val="CC9900"/>
    <a:srgbClr val="FFCC00"/>
    <a:srgbClr val="CC66FF"/>
    <a:srgbClr val="80808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79" autoAdjust="0"/>
    <p:restoredTop sz="96552" autoAdjust="0"/>
  </p:normalViewPr>
  <p:slideViewPr>
    <p:cSldViewPr snapToGrid="0">
      <p:cViewPr>
        <p:scale>
          <a:sx n="90" d="100"/>
          <a:sy n="90" d="100"/>
        </p:scale>
        <p:origin x="-582" y="-312"/>
      </p:cViewPr>
      <p:guideLst>
        <p:guide orient="horz" pos="623"/>
        <p:guide pos="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45" d="100"/>
          <a:sy n="45" d="100"/>
        </p:scale>
        <p:origin x="-1470" y="-120"/>
      </p:cViewPr>
      <p:guideLst>
        <p:guide orient="horz" pos="3131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46" tIns="45473" rIns="90946" bIns="45473" numCol="1" anchor="t" anchorCtr="0" compatLnSpc="1">
            <a:prstTxWarp prst="textNoShape">
              <a:avLst/>
            </a:prstTxWarp>
          </a:bodyPr>
          <a:lstStyle>
            <a:lvl1pPr defTabSz="909638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46" tIns="45473" rIns="90946" bIns="45473" numCol="1" anchor="t" anchorCtr="0" compatLnSpc="1">
            <a:prstTxWarp prst="textNoShape">
              <a:avLst/>
            </a:prstTxWarp>
          </a:bodyPr>
          <a:lstStyle>
            <a:lvl1pPr algn="r" defTabSz="909638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59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46" tIns="45473" rIns="90946" bIns="45473" numCol="1" anchor="b" anchorCtr="0" compatLnSpc="1">
            <a:prstTxWarp prst="textNoShape">
              <a:avLst/>
            </a:prstTxWarp>
          </a:bodyPr>
          <a:lstStyle>
            <a:lvl1pPr defTabSz="909638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59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39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46" tIns="45473" rIns="90946" bIns="45473" numCol="1" anchor="b" anchorCtr="0" compatLnSpc="1">
            <a:prstTxWarp prst="textNoShape">
              <a:avLst/>
            </a:prstTxWarp>
          </a:bodyPr>
          <a:lstStyle>
            <a:lvl1pPr algn="r" defTabSz="909638">
              <a:defRPr sz="1200"/>
            </a:lvl1pPr>
          </a:lstStyle>
          <a:p>
            <a:pPr>
              <a:defRPr/>
            </a:pPr>
            <a:fld id="{9C382FF9-4C44-4CA0-9677-BDC52C92695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46" tIns="45473" rIns="90946" bIns="45473" numCol="1" anchor="t" anchorCtr="0" compatLnSpc="1">
            <a:prstTxWarp prst="textNoShape">
              <a:avLst/>
            </a:prstTxWarp>
          </a:bodyPr>
          <a:lstStyle>
            <a:lvl1pPr defTabSz="909638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46" tIns="45473" rIns="90946" bIns="45473" numCol="1" anchor="t" anchorCtr="0" compatLnSpc="1">
            <a:prstTxWarp prst="textNoShape">
              <a:avLst/>
            </a:prstTxWarp>
          </a:bodyPr>
          <a:lstStyle>
            <a:lvl1pPr algn="r" defTabSz="909638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72050" cy="37290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91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1226"/>
            <a:ext cx="5445125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46" tIns="45473" rIns="90946" bIns="454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2191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46" tIns="45473" rIns="90946" bIns="45473" numCol="1" anchor="b" anchorCtr="0" compatLnSpc="1">
            <a:prstTxWarp prst="textNoShape">
              <a:avLst/>
            </a:prstTxWarp>
          </a:bodyPr>
          <a:lstStyle>
            <a:lvl1pPr defTabSz="909638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191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039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46" tIns="45473" rIns="90946" bIns="45473" numCol="1" anchor="b" anchorCtr="0" compatLnSpc="1">
            <a:prstTxWarp prst="textNoShape">
              <a:avLst/>
            </a:prstTxWarp>
          </a:bodyPr>
          <a:lstStyle>
            <a:lvl1pPr algn="r" defTabSz="909638">
              <a:defRPr sz="1200"/>
            </a:lvl1pPr>
          </a:lstStyle>
          <a:p>
            <a:pPr>
              <a:defRPr/>
            </a:pPr>
            <a:fld id="{FE41F96E-0B16-4146-B04F-25EF0F7495E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41F96E-0B16-4146-B04F-25EF0F7495E3}" type="slidenum">
              <a:rPr lang="en-US" altLang="zh-TW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C9EF35-C34D-4254-A0C5-B58FF2D75D88}" type="slidenum">
              <a:rPr lang="en-US" altLang="zh-TW" smtClean="0"/>
              <a:pPr/>
              <a:t>4</a:t>
            </a:fld>
            <a:endParaRPr lang="en-US" altLang="zh-TW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zh-TW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E70455-17CF-4A4D-9D18-9160625AB475}" type="slidenum">
              <a:rPr lang="en-US" altLang="zh-TW" smtClean="0"/>
              <a:pPr/>
              <a:t>5</a:t>
            </a:fld>
            <a:endParaRPr lang="en-US" altLang="zh-TW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zh-TW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4/7/2012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EB23997-D138-4644-88F4-992A9024F9EE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12" name="Text Box 9"/>
          <p:cNvSpPr txBox="1">
            <a:spLocks noChangeArrowheads="1"/>
          </p:cNvSpPr>
          <p:nvPr userDrawn="1"/>
        </p:nvSpPr>
        <p:spPr bwMode="auto">
          <a:xfrm>
            <a:off x="239637" y="6445479"/>
            <a:ext cx="53142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1600" b="0" dirty="0" smtClean="0">
                <a:latin typeface="標楷體" pitchFamily="65" charset="-120"/>
                <a:ea typeface="標楷體" pitchFamily="65" charset="-120"/>
              </a:rPr>
              <a:t>醫工系教學研究空間增建工程委託規劃設計監造技術服務</a:t>
            </a:r>
            <a:endParaRPr lang="zh-TW" altLang="en-US" sz="1600" b="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4/7/2012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599E9CB-743C-4646-81F0-C4C832340C20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手繪多邊形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手繪多邊形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手繪多邊形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手繪多邊形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手繪多邊形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手繪多邊形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手繪多邊形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手繪多邊形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手繪多邊形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手繪多邊形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手繪多邊形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手繪多邊形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手繪多邊形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手繪多邊形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手繪多邊形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4/7/2012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E082441-B91B-4174-9148-738C25512136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7" name="矩形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矩形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矩形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矩形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4/7/2012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D3ED068-DC9F-4A81-B7F8-F39BBA8EC0A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9" name="Text Box 9"/>
          <p:cNvSpPr txBox="1">
            <a:spLocks noChangeArrowheads="1"/>
          </p:cNvSpPr>
          <p:nvPr userDrawn="1"/>
        </p:nvSpPr>
        <p:spPr bwMode="auto">
          <a:xfrm>
            <a:off x="239637" y="6445479"/>
            <a:ext cx="53142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1600" b="0" dirty="0" smtClean="0">
                <a:latin typeface="標楷體" pitchFamily="65" charset="-120"/>
                <a:ea typeface="標楷體" pitchFamily="65" charset="-120"/>
              </a:rPr>
              <a:t>醫工系教學研究空間增建工程委託規劃設計監造技術服務</a:t>
            </a:r>
            <a:endParaRPr lang="zh-TW" altLang="en-US" sz="1600" b="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4/7/2012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2778B66-8085-44D9-AF69-DF35976F7789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6" name="矩形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矩形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矩形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矩形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矩形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矩形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矩形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矩形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矩形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4" name="Text Box 9"/>
          <p:cNvSpPr txBox="1">
            <a:spLocks noChangeArrowheads="1"/>
          </p:cNvSpPr>
          <p:nvPr userDrawn="1"/>
        </p:nvSpPr>
        <p:spPr bwMode="auto">
          <a:xfrm>
            <a:off x="239637" y="6445479"/>
            <a:ext cx="53142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1600" b="0" dirty="0" smtClean="0">
                <a:latin typeface="標楷體" pitchFamily="65" charset="-120"/>
                <a:ea typeface="標楷體" pitchFamily="65" charset="-120"/>
              </a:rPr>
              <a:t>醫工系教學研究空間增建工程委託規劃設計監造技術服務</a:t>
            </a:r>
            <a:endParaRPr lang="zh-TW" altLang="en-US" sz="1600" b="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4/7/2012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BE0755C-526D-4763-BAB1-48D722E4F4B9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4/7/2012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2DE97AB-DAC4-4C30-89C1-1B20CDD8181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6" name="Text Box 9"/>
          <p:cNvSpPr txBox="1">
            <a:spLocks noChangeArrowheads="1"/>
          </p:cNvSpPr>
          <p:nvPr userDrawn="1"/>
        </p:nvSpPr>
        <p:spPr bwMode="auto">
          <a:xfrm>
            <a:off x="239637" y="6445479"/>
            <a:ext cx="53142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1600" b="0" dirty="0" smtClean="0">
                <a:latin typeface="標楷體" pitchFamily="65" charset="-120"/>
                <a:ea typeface="標楷體" pitchFamily="65" charset="-120"/>
              </a:rPr>
              <a:t>醫工系教學研究空間增建工程委託規劃設計監造技術服務</a:t>
            </a:r>
            <a:endParaRPr lang="zh-TW" altLang="en-US" sz="1600" b="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4/7/2012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9AA9D63-CE51-49DD-80FA-97F210F45FD2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直線接點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群組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直線接點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接點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zh-TW" altLang="en-US" smtClean="0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grpSp>
        <p:nvGrpSpPr>
          <p:cNvPr id="14" name="群組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直線接點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接點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接點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群組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直線接點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接點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接點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4/7/2012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pPr>
              <a:defRPr/>
            </a:pPr>
            <a:fld id="{C7A3125A-1E55-436D-BE7A-23678534C7A0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4/7/2012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62355C3-315B-4A02-B6DF-09416256D7EF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4/7/2012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84E2006-9DDE-4E03-98F3-3B1053D98B0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dirty="0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dirty="0" smtClean="0"/>
              <a:t>第二層</a:t>
            </a:r>
          </a:p>
          <a:p>
            <a:pPr lvl="2" eaLnBrk="1" latinLnBrk="0" hangingPunct="1"/>
            <a:r>
              <a:rPr kumimoji="0" lang="zh-TW" altLang="en-US" dirty="0" smtClean="0"/>
              <a:t>第三層</a:t>
            </a:r>
          </a:p>
          <a:p>
            <a:pPr lvl="3" eaLnBrk="1" latinLnBrk="0" hangingPunct="1"/>
            <a:r>
              <a:rPr kumimoji="0" lang="zh-TW" altLang="en-US" dirty="0" smtClean="0"/>
              <a:t>第四層</a:t>
            </a:r>
          </a:p>
          <a:p>
            <a:pPr lvl="4" eaLnBrk="1" latinLnBrk="0" hangingPunct="1"/>
            <a:r>
              <a:rPr kumimoji="0" lang="zh-TW" altLang="en-US" dirty="0" smtClean="0"/>
              <a:t>第五層</a:t>
            </a:r>
            <a:endParaRPr kumimoji="0" lang="en-US" dirty="0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F6BCBE8-30B0-4476-8762-9236B142003A}" type="datetimeFigureOut">
              <a:rPr lang="en-US" smtClean="0"/>
              <a:pPr/>
              <a:t>4/7/2012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6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3FF67594-8BCC-4B6D-956F-153C453AF67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20" name="Text Box 9"/>
          <p:cNvSpPr txBox="1">
            <a:spLocks noChangeArrowheads="1"/>
          </p:cNvSpPr>
          <p:nvPr userDrawn="1"/>
        </p:nvSpPr>
        <p:spPr bwMode="auto">
          <a:xfrm>
            <a:off x="239637" y="6445479"/>
            <a:ext cx="53142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1600" b="0" dirty="0" smtClean="0">
                <a:latin typeface="標楷體" pitchFamily="65" charset="-120"/>
                <a:ea typeface="標楷體" pitchFamily="65" charset="-120"/>
              </a:rPr>
              <a:t>醫工系教學研究空間增建工程委託規劃設計監造技術服務</a:t>
            </a:r>
            <a:endParaRPr lang="zh-TW" altLang="en-US" sz="1600" b="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375CBD8-7768-4E14-AF1F-8170030A57EB}" type="slidenum">
              <a:rPr lang="en-US" altLang="zh-TW" smtClean="0"/>
              <a:pPr/>
              <a:t>1</a:t>
            </a:fld>
            <a:endParaRPr lang="en-US" altLang="zh-TW" smtClean="0"/>
          </a:p>
        </p:txBody>
      </p:sp>
      <p:sp>
        <p:nvSpPr>
          <p:cNvPr id="1029" name="Line 4"/>
          <p:cNvSpPr>
            <a:spLocks noChangeShapeType="1"/>
          </p:cNvSpPr>
          <p:nvPr/>
        </p:nvSpPr>
        <p:spPr bwMode="auto">
          <a:xfrm>
            <a:off x="736600" y="1817688"/>
            <a:ext cx="0" cy="2046287"/>
          </a:xfrm>
          <a:prstGeom prst="line">
            <a:avLst/>
          </a:prstGeom>
          <a:noFill/>
          <a:ln w="76200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30" name="Line 5"/>
          <p:cNvSpPr>
            <a:spLocks noChangeShapeType="1"/>
          </p:cNvSpPr>
          <p:nvPr/>
        </p:nvSpPr>
        <p:spPr bwMode="auto">
          <a:xfrm flipV="1">
            <a:off x="703036" y="2598057"/>
            <a:ext cx="0" cy="1256392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31" name="Line 6"/>
          <p:cNvSpPr>
            <a:spLocks noChangeShapeType="1"/>
          </p:cNvSpPr>
          <p:nvPr/>
        </p:nvSpPr>
        <p:spPr bwMode="auto">
          <a:xfrm>
            <a:off x="714375" y="3228975"/>
            <a:ext cx="1778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32" name="Text Box 7"/>
          <p:cNvSpPr txBox="1">
            <a:spLocks noChangeArrowheads="1"/>
          </p:cNvSpPr>
          <p:nvPr/>
        </p:nvSpPr>
        <p:spPr bwMode="auto">
          <a:xfrm>
            <a:off x="882649" y="3519488"/>
            <a:ext cx="237916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400" b="1" dirty="0" smtClean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  <a:t>101.4.10</a:t>
            </a:r>
            <a:endParaRPr lang="en-US" altLang="zh-TW" sz="2400" b="1" dirty="0">
              <a:solidFill>
                <a:schemeClr val="accent1">
                  <a:lumMod val="9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805219" y="1007603"/>
            <a:ext cx="6810234" cy="1532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3600" b="1" dirty="0" smtClean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  <a:t>醫工系教學研究空間增建工程</a:t>
            </a:r>
            <a:r>
              <a:rPr lang="zh-TW" altLang="en-US" sz="3600" b="1" dirty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 sz="3600" b="1" dirty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sz="3600" b="1" dirty="0" smtClean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  <a:t>委託</a:t>
            </a:r>
            <a:r>
              <a:rPr lang="zh-TW" altLang="en-US" sz="3600" b="1" dirty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  <a:t>規劃設計監造服務</a:t>
            </a:r>
          </a:p>
        </p:txBody>
      </p:sp>
      <p:sp>
        <p:nvSpPr>
          <p:cNvPr id="1034" name="Text Box 29"/>
          <p:cNvSpPr txBox="1">
            <a:spLocks noChangeArrowheads="1"/>
          </p:cNvSpPr>
          <p:nvPr/>
        </p:nvSpPr>
        <p:spPr bwMode="auto">
          <a:xfrm>
            <a:off x="808357" y="2827360"/>
            <a:ext cx="1826141" cy="732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TW" altLang="en-US" sz="3200" b="1" dirty="0" smtClean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  <a:t>評審會議</a:t>
            </a:r>
            <a:endParaRPr lang="zh-TW" altLang="en-US" sz="3200" b="1" dirty="0">
              <a:solidFill>
                <a:schemeClr val="accent1">
                  <a:lumMod val="9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035" name="Line 30"/>
          <p:cNvSpPr>
            <a:spLocks noChangeShapeType="1"/>
          </p:cNvSpPr>
          <p:nvPr/>
        </p:nvSpPr>
        <p:spPr bwMode="auto">
          <a:xfrm>
            <a:off x="714375" y="3768063"/>
            <a:ext cx="1778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36" name="Rectangle 31"/>
          <p:cNvSpPr>
            <a:spLocks noChangeArrowheads="1"/>
          </p:cNvSpPr>
          <p:nvPr/>
        </p:nvSpPr>
        <p:spPr bwMode="auto">
          <a:xfrm>
            <a:off x="685800" y="4552815"/>
            <a:ext cx="4572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2400" dirty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  <a:t>業務單位：</a:t>
            </a:r>
            <a:r>
              <a:rPr lang="zh-TW" altLang="en-US" sz="2400" dirty="0" smtClean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  <a:t>總務處營</a:t>
            </a:r>
            <a:r>
              <a:rPr lang="zh-TW" altLang="en-US" sz="2400" dirty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  <a:t>繕組</a:t>
            </a:r>
          </a:p>
          <a:p>
            <a:r>
              <a:rPr lang="zh-TW" altLang="en-US" sz="2400" dirty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  <a:t>報 告 人</a:t>
            </a:r>
            <a:r>
              <a:rPr lang="zh-TW" altLang="en-US" sz="2400" dirty="0" smtClean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en-US" sz="2400" dirty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  <a:t>吳易儒</a:t>
            </a:r>
            <a:endParaRPr lang="en-US" altLang="zh-TW" sz="2400" dirty="0">
              <a:solidFill>
                <a:schemeClr val="accent1">
                  <a:lumMod val="90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endParaRPr lang="en-US" altLang="zh-TW" sz="2400" dirty="0">
              <a:solidFill>
                <a:schemeClr val="accent1">
                  <a:lumMod val="9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037" name="Line 36"/>
          <p:cNvSpPr>
            <a:spLocks noChangeShapeType="1"/>
          </p:cNvSpPr>
          <p:nvPr/>
        </p:nvSpPr>
        <p:spPr bwMode="auto">
          <a:xfrm>
            <a:off x="711200" y="2484370"/>
            <a:ext cx="7794625" cy="0"/>
          </a:xfrm>
          <a:prstGeom prst="line">
            <a:avLst/>
          </a:prstGeom>
          <a:noFill/>
          <a:ln w="76200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6FE2F2A-4FC9-488C-99E6-CFF77E6E8B2E}" type="slidenum">
              <a:rPr lang="en-US" altLang="zh-TW" smtClean="0"/>
              <a:pPr/>
              <a:t>2</a:t>
            </a:fld>
            <a:endParaRPr lang="en-US" altLang="zh-TW" smtClean="0"/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0" y="2292824"/>
            <a:ext cx="9143999" cy="161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algn="ctr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zh-TW" altLang="en-US" sz="5400" b="1" dirty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  <a:t>請</a:t>
            </a:r>
            <a:r>
              <a:rPr lang="zh-TW" altLang="en-US" sz="5400" b="1" dirty="0" smtClean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  <a:t>委員確認</a:t>
            </a:r>
            <a:r>
              <a:rPr lang="zh-TW" altLang="en-US" sz="5400" b="1" dirty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  <a:t>是否需迴避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00A1C4E-C83B-4606-98D2-8FC1DCB92421}" type="slidenum">
              <a:rPr lang="en-US" altLang="zh-TW" smtClean="0"/>
              <a:pPr/>
              <a:t>3</a:t>
            </a:fld>
            <a:endParaRPr lang="en-US" altLang="zh-TW" smtClean="0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314325" y="1973263"/>
            <a:ext cx="8491538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algn="ctr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zh-TW" altLang="en-US" sz="5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請委員推派</a:t>
            </a:r>
            <a:r>
              <a:rPr lang="zh-TW" altLang="en-US" sz="5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正、副</a:t>
            </a:r>
            <a:r>
              <a:rPr lang="zh-TW" altLang="en-US" sz="5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召集人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8AD0BF1-CE37-4923-9AB4-B225EEA5B21A}" type="slidenum">
              <a:rPr lang="en-US" altLang="zh-TW" smtClean="0"/>
              <a:pPr/>
              <a:t>4</a:t>
            </a:fld>
            <a:endParaRPr lang="en-US" altLang="zh-TW" dirty="0" smtClean="0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7125552" y="213191"/>
            <a:ext cx="1712912" cy="52322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dirty="0">
                <a:solidFill>
                  <a:srgbClr val="FFFF00"/>
                </a:solidFill>
                <a:ea typeface="標楷體" pitchFamily="65" charset="-120"/>
              </a:rPr>
              <a:t>簡報大綱</a:t>
            </a:r>
          </a:p>
        </p:txBody>
      </p:sp>
      <p:sp>
        <p:nvSpPr>
          <p:cNvPr id="6148" name="Rectangle 22"/>
          <p:cNvSpPr>
            <a:spLocks noChangeArrowheads="1"/>
          </p:cNvSpPr>
          <p:nvPr/>
        </p:nvSpPr>
        <p:spPr bwMode="auto">
          <a:xfrm>
            <a:off x="1106156" y="914077"/>
            <a:ext cx="6168100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  <a:buFontTx/>
              <a:buChar char="•"/>
            </a:pPr>
            <a:r>
              <a:rPr kumimoji="0" lang="zh-TW" altLang="en-US" sz="3200" b="1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簡報</a:t>
            </a:r>
            <a:r>
              <a:rPr kumimoji="0" lang="zh-TW" altLang="en-US" sz="3200" b="1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順序</a:t>
            </a:r>
            <a:endParaRPr kumimoji="0" lang="en-US" altLang="zh-TW" sz="3200" b="1" dirty="0" smtClean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600"/>
              </a:lnSpc>
              <a:buFontTx/>
              <a:buChar char="•"/>
            </a:pPr>
            <a:r>
              <a:rPr kumimoji="0" lang="zh-TW" altLang="en-US" sz="3200" b="1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緣起</a:t>
            </a:r>
            <a:r>
              <a:rPr kumimoji="0" lang="zh-TW" altLang="en-US" sz="3200" b="1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、空間需求</a:t>
            </a:r>
            <a:endParaRPr kumimoji="0" lang="en-US" altLang="zh-TW" sz="3200" b="1" dirty="0" smtClean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600"/>
              </a:lnSpc>
              <a:buFontTx/>
              <a:buChar char="•"/>
            </a:pPr>
            <a:r>
              <a:rPr kumimoji="0" lang="zh-TW" altLang="en-US" sz="3200" b="1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計畫地點</a:t>
            </a:r>
            <a:endParaRPr kumimoji="0" lang="en-US" altLang="zh-TW" sz="3200" b="1" dirty="0" smtClean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600"/>
              </a:lnSpc>
              <a:buFontTx/>
              <a:buChar char="•"/>
            </a:pPr>
            <a:r>
              <a:rPr kumimoji="0" lang="zh-TW" altLang="en-US" sz="3200" b="1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現況</a:t>
            </a:r>
            <a:r>
              <a:rPr kumimoji="0" lang="zh-TW" altLang="en-US" sz="3200" b="1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照片</a:t>
            </a:r>
            <a:endParaRPr kumimoji="0" lang="zh-TW" altLang="en-US" sz="3200" b="1" dirty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600"/>
              </a:lnSpc>
              <a:buFontTx/>
              <a:buChar char="•"/>
            </a:pPr>
            <a:r>
              <a:rPr kumimoji="0" lang="zh-TW" altLang="en-US" sz="3200" b="1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經費概算</a:t>
            </a:r>
            <a:endParaRPr kumimoji="0" lang="zh-TW" altLang="en-US" sz="3200" b="1" dirty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600"/>
              </a:lnSpc>
              <a:buFontTx/>
              <a:buChar char="•"/>
            </a:pPr>
            <a:r>
              <a:rPr lang="zh-TW" altLang="en-US" sz="3200" b="1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合格</a:t>
            </a:r>
            <a:r>
              <a:rPr lang="zh-TW" altLang="en-US" sz="3200" b="1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廠商</a:t>
            </a:r>
            <a:endParaRPr lang="en-US" altLang="zh-TW" sz="3200" b="1" dirty="0" smtClean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600"/>
              </a:lnSpc>
              <a:buFontTx/>
              <a:buChar char="•"/>
            </a:pPr>
            <a:r>
              <a:rPr lang="zh-TW" altLang="en-US" sz="3200" b="1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初審意見</a:t>
            </a:r>
            <a:endParaRPr lang="zh-TW" altLang="en-US" sz="3200" b="1" dirty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600"/>
              </a:lnSpc>
              <a:buFontTx/>
              <a:buChar char="•"/>
            </a:pPr>
            <a:r>
              <a:rPr lang="zh-TW" altLang="en-US" sz="3200" b="1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差異</a:t>
            </a:r>
            <a:r>
              <a:rPr lang="zh-TW" altLang="en-US" sz="3200" b="1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分析</a:t>
            </a:r>
            <a:endParaRPr lang="en-US" altLang="zh-TW" sz="3200" b="1" dirty="0" smtClean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600"/>
              </a:lnSpc>
              <a:buFontTx/>
              <a:buChar char="•"/>
            </a:pPr>
            <a:r>
              <a:rPr lang="zh-TW" altLang="en-US" sz="3200" b="1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委員會組成</a:t>
            </a:r>
            <a:endParaRPr lang="zh-TW" altLang="en-US" sz="3200" b="1" dirty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600"/>
              </a:lnSpc>
              <a:buFontTx/>
              <a:buChar char="•"/>
            </a:pPr>
            <a:r>
              <a:rPr lang="zh-TW" altLang="en-US" sz="3200" b="1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評審項目</a:t>
            </a:r>
            <a:endParaRPr lang="zh-TW" altLang="en-US" sz="3200" b="1" dirty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600"/>
              </a:lnSpc>
              <a:buFontTx/>
              <a:buChar char="•"/>
            </a:pPr>
            <a:r>
              <a:rPr lang="zh-TW" altLang="en-US" sz="3200" b="1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評分方式</a:t>
            </a:r>
          </a:p>
        </p:txBody>
      </p:sp>
      <p:sp>
        <p:nvSpPr>
          <p:cNvPr id="6150" name="Rectangle 25"/>
          <p:cNvSpPr>
            <a:spLocks noChangeArrowheads="1"/>
          </p:cNvSpPr>
          <p:nvPr/>
        </p:nvSpPr>
        <p:spPr bwMode="auto">
          <a:xfrm>
            <a:off x="6486438" y="822414"/>
            <a:ext cx="2664000" cy="78337"/>
          </a:xfrm>
          <a:prstGeom prst="rect">
            <a:avLst/>
          </a:prstGeom>
          <a:solidFill>
            <a:schemeClr val="bg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149" name="Rectangle 23"/>
          <p:cNvSpPr>
            <a:spLocks noChangeArrowheads="1"/>
          </p:cNvSpPr>
          <p:nvPr/>
        </p:nvSpPr>
        <p:spPr bwMode="auto">
          <a:xfrm>
            <a:off x="6751413" y="740196"/>
            <a:ext cx="2376000" cy="79200"/>
          </a:xfrm>
          <a:prstGeom prst="rect">
            <a:avLst/>
          </a:prstGeom>
          <a:solidFill>
            <a:schemeClr val="tx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71268D7-56FF-4D79-9951-E6CFE3765E8A}" type="slidenum">
              <a:rPr lang="en-US" altLang="zh-TW" smtClean="0"/>
              <a:pPr/>
              <a:t>5</a:t>
            </a:fld>
            <a:endParaRPr lang="en-US" altLang="zh-TW" smtClean="0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744278" y="2100114"/>
            <a:ext cx="816580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Tx/>
              <a:buAutoNum type="arabicParenR"/>
            </a:pPr>
            <a:r>
              <a:rPr lang="zh-TW" altLang="en-US" sz="4800" b="1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李灼明聯合建築師事務所</a:t>
            </a:r>
            <a:endParaRPr lang="en-US" altLang="zh-TW" sz="4800" b="1" dirty="0">
              <a:solidFill>
                <a:schemeClr val="accent1"/>
              </a:solidFill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125552" y="213191"/>
            <a:ext cx="1712912" cy="52322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dirty="0" smtClean="0">
                <a:solidFill>
                  <a:srgbClr val="FFFF00"/>
                </a:solidFill>
                <a:ea typeface="標楷體" pitchFamily="65" charset="-120"/>
              </a:rPr>
              <a:t>簡報順序</a:t>
            </a:r>
            <a:endParaRPr lang="zh-TW" altLang="en-US" sz="2800" b="1" dirty="0">
              <a:solidFill>
                <a:srgbClr val="FFFF00"/>
              </a:solidFill>
              <a:ea typeface="標楷體" pitchFamily="65" charset="-120"/>
            </a:endParaRPr>
          </a:p>
        </p:txBody>
      </p:sp>
      <p:sp>
        <p:nvSpPr>
          <p:cNvPr id="5" name="Rectangle 25"/>
          <p:cNvSpPr>
            <a:spLocks noChangeArrowheads="1"/>
          </p:cNvSpPr>
          <p:nvPr/>
        </p:nvSpPr>
        <p:spPr bwMode="auto">
          <a:xfrm>
            <a:off x="6486438" y="822414"/>
            <a:ext cx="2664000" cy="78337"/>
          </a:xfrm>
          <a:prstGeom prst="rect">
            <a:avLst/>
          </a:prstGeom>
          <a:solidFill>
            <a:schemeClr val="bg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auto">
          <a:xfrm>
            <a:off x="6751413" y="740196"/>
            <a:ext cx="2376000" cy="79200"/>
          </a:xfrm>
          <a:prstGeom prst="rect">
            <a:avLst/>
          </a:prstGeom>
          <a:solidFill>
            <a:schemeClr val="tx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7C5412B-6A11-4E80-9282-C3873F0CC55F}" type="slidenum">
              <a:rPr lang="en-US" altLang="zh-TW" smtClean="0"/>
              <a:pPr/>
              <a:t>6</a:t>
            </a:fld>
            <a:endParaRPr lang="en-US" altLang="zh-TW" smtClean="0"/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438151" y="1170534"/>
            <a:ext cx="8216752" cy="529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zh-TW" altLang="zh-TW" sz="3200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緣起</a:t>
            </a:r>
          </a:p>
          <a:p>
            <a:r>
              <a:rPr lang="zh-TW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因本校生物醫學工程學系所需之教學及實驗空間不足，將於本校成杏校區醫工系一樓空間（鑄工室挑空處），增建一層以解決空間不足問題</a:t>
            </a:r>
            <a:r>
              <a:rPr lang="zh-TW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3200" dirty="0" smtClean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endParaRPr lang="en-US" altLang="zh-TW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lvl="0"/>
            <a:r>
              <a:rPr lang="zh-TW" altLang="zh-TW" sz="3200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空間</a:t>
            </a:r>
            <a:r>
              <a:rPr lang="zh-TW" altLang="zh-TW" sz="3200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需求</a:t>
            </a:r>
          </a:p>
          <a:p>
            <a:pPr lvl="0"/>
            <a:r>
              <a:rPr lang="zh-TW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教師研究室</a:t>
            </a:r>
            <a:r>
              <a:rPr lang="en-US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間，每間約</a:t>
            </a:r>
            <a:r>
              <a:rPr lang="en-US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25</a:t>
            </a:r>
            <a:r>
              <a:rPr lang="zh-TW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平方公尺。</a:t>
            </a:r>
          </a:p>
          <a:p>
            <a:pPr lvl="0"/>
            <a:r>
              <a:rPr lang="zh-TW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大實驗室</a:t>
            </a:r>
            <a:r>
              <a:rPr lang="en-US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間，約</a:t>
            </a:r>
            <a:r>
              <a:rPr lang="en-US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90</a:t>
            </a:r>
            <a:r>
              <a:rPr lang="zh-TW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平方公尺。</a:t>
            </a:r>
          </a:p>
          <a:p>
            <a:pPr lvl="0"/>
            <a:r>
              <a:rPr lang="zh-TW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小實驗室</a:t>
            </a:r>
            <a:r>
              <a:rPr lang="en-US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間，約</a:t>
            </a:r>
            <a:r>
              <a:rPr lang="en-US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70</a:t>
            </a:r>
            <a:r>
              <a:rPr lang="zh-TW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平方公尺。</a:t>
            </a:r>
          </a:p>
          <a:p>
            <a:pPr lvl="0"/>
            <a:r>
              <a:rPr lang="zh-TW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其他公共服務空間。</a:t>
            </a: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6701051" y="251120"/>
            <a:ext cx="2137413" cy="931409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  <a:spcBef>
                <a:spcPct val="50000"/>
              </a:spcBef>
            </a:pPr>
            <a:r>
              <a:rPr lang="zh-TW" altLang="en-US" sz="2800" b="1" dirty="0" smtClean="0">
                <a:solidFill>
                  <a:srgbClr val="FFFF00"/>
                </a:solidFill>
                <a:ea typeface="標楷體" pitchFamily="65" charset="-120"/>
              </a:rPr>
              <a:t>緣起、</a:t>
            </a:r>
            <a:endParaRPr lang="en-US" altLang="zh-TW" sz="2800" b="1" dirty="0" smtClean="0">
              <a:solidFill>
                <a:srgbClr val="FFFF00"/>
              </a:solidFill>
              <a:ea typeface="標楷體" pitchFamily="65" charset="-120"/>
            </a:endParaRPr>
          </a:p>
          <a:p>
            <a:pPr>
              <a:lnSpc>
                <a:spcPts val="2400"/>
              </a:lnSpc>
              <a:spcBef>
                <a:spcPct val="50000"/>
              </a:spcBef>
            </a:pPr>
            <a:r>
              <a:rPr lang="zh-TW" altLang="en-US" sz="2800" b="1" dirty="0" smtClean="0">
                <a:solidFill>
                  <a:srgbClr val="FFFF00"/>
                </a:solidFill>
                <a:ea typeface="標楷體" pitchFamily="65" charset="-120"/>
              </a:rPr>
              <a:t>空間需求</a:t>
            </a:r>
            <a:endParaRPr lang="zh-TW" altLang="en-US" sz="2800" b="1" dirty="0">
              <a:solidFill>
                <a:srgbClr val="FFFF00"/>
              </a:solidFill>
              <a:ea typeface="標楷體" pitchFamily="65" charset="-120"/>
            </a:endParaRPr>
          </a:p>
        </p:txBody>
      </p:sp>
      <p:sp>
        <p:nvSpPr>
          <p:cNvPr id="11" name="Rectangle 25"/>
          <p:cNvSpPr>
            <a:spLocks noChangeArrowheads="1"/>
          </p:cNvSpPr>
          <p:nvPr/>
        </p:nvSpPr>
        <p:spPr bwMode="auto">
          <a:xfrm>
            <a:off x="6486438" y="1259150"/>
            <a:ext cx="2664000" cy="78337"/>
          </a:xfrm>
          <a:prstGeom prst="rect">
            <a:avLst/>
          </a:prstGeom>
          <a:solidFill>
            <a:schemeClr val="bg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2" name="Rectangle 23"/>
          <p:cNvSpPr>
            <a:spLocks noChangeArrowheads="1"/>
          </p:cNvSpPr>
          <p:nvPr/>
        </p:nvSpPr>
        <p:spPr bwMode="auto">
          <a:xfrm>
            <a:off x="6751413" y="1176932"/>
            <a:ext cx="2376000" cy="79200"/>
          </a:xfrm>
          <a:prstGeom prst="rect">
            <a:avLst/>
          </a:prstGeom>
          <a:solidFill>
            <a:schemeClr val="tx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7C5412B-6A11-4E80-9282-C3873F0CC55F}" type="slidenum">
              <a:rPr lang="en-US" altLang="zh-TW" smtClean="0"/>
              <a:pPr/>
              <a:t>7</a:t>
            </a:fld>
            <a:endParaRPr lang="en-US" altLang="zh-TW" smtClean="0"/>
          </a:p>
        </p:txBody>
      </p:sp>
      <p:pic>
        <p:nvPicPr>
          <p:cNvPr id="7" name="Picture 2" descr="C:\Users\User\Desktop\桌面\成大校本部平面圖(淡藍).jpg"/>
          <p:cNvPicPr>
            <a:picLocks noChangeAspect="1" noChangeArrowheads="1"/>
          </p:cNvPicPr>
          <p:nvPr/>
        </p:nvPicPr>
        <p:blipFill>
          <a:blip r:embed="rId2" cstate="print"/>
          <a:srcRect l="5951" t="11730" r="6611" b="24639"/>
          <a:stretch>
            <a:fillRect/>
          </a:stretch>
        </p:blipFill>
        <p:spPr bwMode="auto">
          <a:xfrm>
            <a:off x="0" y="-1"/>
            <a:ext cx="6272260" cy="6455391"/>
          </a:xfrm>
          <a:prstGeom prst="rect">
            <a:avLst/>
          </a:prstGeom>
          <a:noFill/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7125552" y="213191"/>
            <a:ext cx="1712912" cy="52322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dirty="0" smtClean="0">
                <a:solidFill>
                  <a:srgbClr val="FFFF00"/>
                </a:solidFill>
                <a:ea typeface="標楷體" pitchFamily="65" charset="-120"/>
              </a:rPr>
              <a:t>計畫地點</a:t>
            </a:r>
            <a:endParaRPr lang="zh-TW" altLang="en-US" sz="2800" b="1" dirty="0">
              <a:solidFill>
                <a:srgbClr val="FFFF00"/>
              </a:solidFill>
              <a:ea typeface="標楷體" pitchFamily="65" charset="-120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auto">
          <a:xfrm>
            <a:off x="6486438" y="822414"/>
            <a:ext cx="2664000" cy="78337"/>
          </a:xfrm>
          <a:prstGeom prst="rect">
            <a:avLst/>
          </a:prstGeom>
          <a:solidFill>
            <a:schemeClr val="bg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3" name="Rectangle 23"/>
          <p:cNvSpPr>
            <a:spLocks noChangeArrowheads="1"/>
          </p:cNvSpPr>
          <p:nvPr/>
        </p:nvSpPr>
        <p:spPr bwMode="auto">
          <a:xfrm>
            <a:off x="6751413" y="740196"/>
            <a:ext cx="2376000" cy="79200"/>
          </a:xfrm>
          <a:prstGeom prst="rect">
            <a:avLst/>
          </a:prstGeom>
          <a:solidFill>
            <a:schemeClr val="tx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8" name="橢圓 17"/>
          <p:cNvSpPr/>
          <p:nvPr/>
        </p:nvSpPr>
        <p:spPr>
          <a:xfrm>
            <a:off x="4215836" y="692809"/>
            <a:ext cx="461749" cy="448102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直線圖說文字 1 18"/>
          <p:cNvSpPr/>
          <p:nvPr/>
        </p:nvSpPr>
        <p:spPr>
          <a:xfrm>
            <a:off x="6741043" y="1679945"/>
            <a:ext cx="1839432" cy="839972"/>
          </a:xfrm>
          <a:prstGeom prst="borderCallout1">
            <a:avLst>
              <a:gd name="adj1" fmla="val 18750"/>
              <a:gd name="adj2" fmla="val -8333"/>
              <a:gd name="adj3" fmla="val -79370"/>
              <a:gd name="adj4" fmla="val -11400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增建位置</a:t>
            </a:r>
            <a:endParaRPr lang="zh-TW" altLang="en-US" sz="32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7C5412B-6A11-4E80-9282-C3873F0CC55F}" type="slidenum">
              <a:rPr lang="en-US" altLang="zh-TW" smtClean="0"/>
              <a:pPr/>
              <a:t>8</a:t>
            </a:fld>
            <a:endParaRPr lang="en-US" altLang="zh-TW" smtClean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7125552" y="213191"/>
            <a:ext cx="1712912" cy="52322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dirty="0" smtClean="0">
                <a:solidFill>
                  <a:srgbClr val="FFFF00"/>
                </a:solidFill>
                <a:ea typeface="標楷體" pitchFamily="65" charset="-120"/>
              </a:rPr>
              <a:t>現況照片</a:t>
            </a:r>
            <a:endParaRPr lang="zh-TW" altLang="en-US" sz="2800" b="1" dirty="0">
              <a:solidFill>
                <a:srgbClr val="FFFF00"/>
              </a:solidFill>
              <a:ea typeface="標楷體" pitchFamily="65" charset="-120"/>
            </a:endParaRPr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auto">
          <a:xfrm>
            <a:off x="6486438" y="822414"/>
            <a:ext cx="2664000" cy="78337"/>
          </a:xfrm>
          <a:prstGeom prst="rect">
            <a:avLst/>
          </a:prstGeom>
          <a:solidFill>
            <a:schemeClr val="bg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auto">
          <a:xfrm>
            <a:off x="6751413" y="740196"/>
            <a:ext cx="2376000" cy="79200"/>
          </a:xfrm>
          <a:prstGeom prst="rect">
            <a:avLst/>
          </a:prstGeom>
          <a:solidFill>
            <a:schemeClr val="tx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946298" y="999460"/>
          <a:ext cx="7187610" cy="53694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93805"/>
                <a:gridCol w="3593805"/>
              </a:tblGrid>
              <a:tr h="2684721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2684721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7" name="Picture 3" descr="D:\工程資料\醫工系教學研究空間增建工程\2011-12-30再出發\現況照片\DSC00729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1066973" y="1073888"/>
            <a:ext cx="3374066" cy="2530549"/>
          </a:xfrm>
          <a:prstGeom prst="rect">
            <a:avLst/>
          </a:prstGeom>
          <a:noFill/>
        </p:spPr>
      </p:pic>
      <p:pic>
        <p:nvPicPr>
          <p:cNvPr id="1028" name="Picture 4" descr="D:\工程資料\醫工系教學研究空間增建工程\2011-12-30再出發\現況照片\DSC00727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4671370" y="1079206"/>
            <a:ext cx="3352799" cy="2514599"/>
          </a:xfrm>
          <a:prstGeom prst="rect">
            <a:avLst/>
          </a:prstGeom>
          <a:noFill/>
        </p:spPr>
      </p:pic>
      <p:pic>
        <p:nvPicPr>
          <p:cNvPr id="1029" name="Picture 5" descr="D:\工程資料\醫工系教學研究空間增建工程\2011-12-30再出發\現況照片\DSC00734.JPG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1067171" y="3758611"/>
            <a:ext cx="3377238" cy="25329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7C5412B-6A11-4E80-9282-C3873F0CC55F}" type="slidenum">
              <a:rPr lang="en-US" altLang="zh-TW" smtClean="0"/>
              <a:pPr/>
              <a:t>9</a:t>
            </a:fld>
            <a:endParaRPr lang="en-US" altLang="zh-TW" smtClean="0"/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438150" y="1415064"/>
            <a:ext cx="8419247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/>
            <a:r>
              <a:rPr lang="zh-TW" altLang="en-US" sz="2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總經費新臺幣</a:t>
            </a:r>
            <a:r>
              <a:rPr lang="en-US" altLang="zh-TW" sz="2800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1,130</a:t>
            </a:r>
            <a:r>
              <a:rPr lang="zh-TW" altLang="en-US" sz="2800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萬</a:t>
            </a:r>
            <a:r>
              <a:rPr lang="zh-TW" altLang="en-US" sz="2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元</a:t>
            </a:r>
            <a:r>
              <a:rPr lang="zh-TW" altLang="en-US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整</a:t>
            </a:r>
          </a:p>
          <a:p>
            <a:pPr marL="457200" indent="-457200"/>
            <a:r>
              <a:rPr lang="zh-TW" altLang="en-US" sz="28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（</a:t>
            </a:r>
            <a:r>
              <a:rPr lang="zh-TW" altLang="zh-TW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含規劃設計監造費及相關行政規費、管理費等</a:t>
            </a:r>
            <a:r>
              <a:rPr lang="zh-TW" altLang="en-US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）</a:t>
            </a:r>
            <a:endParaRPr lang="zh-TW" altLang="en-US" sz="2800" dirty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pPr marL="457200" indent="-457200"/>
            <a:endParaRPr lang="zh-TW" altLang="en-US" sz="2800" dirty="0">
              <a:solidFill>
                <a:srgbClr val="CCECFF"/>
              </a:solidFill>
              <a:latin typeface="標楷體" pitchFamily="65" charset="-120"/>
              <a:ea typeface="標楷體" pitchFamily="65" charset="-120"/>
            </a:endParaRPr>
          </a:p>
          <a:p>
            <a:pPr marL="457200" indent="-457200"/>
            <a:r>
              <a:rPr lang="en-US" altLang="zh-TW" sz="28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en-US" altLang="zh-TW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醫工系教學研究空間增建工程</a:t>
            </a:r>
            <a:r>
              <a:rPr lang="en-US" altLang="zh-TW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-----</a:t>
            </a:r>
            <a:r>
              <a:rPr lang="zh-TW" altLang="en-US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800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1,034</a:t>
            </a:r>
            <a:r>
              <a:rPr lang="zh-TW" altLang="en-US" sz="2800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萬元整</a:t>
            </a:r>
            <a:endParaRPr lang="zh-TW" altLang="en-US" sz="2800" u="sng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457200" indent="-457200"/>
            <a:endParaRPr lang="zh-TW" altLang="en-US" sz="2800" u="sng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457200" indent="-457200"/>
            <a:r>
              <a:rPr lang="en-US" altLang="zh-TW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委託規劃設計監造技術服務</a:t>
            </a:r>
            <a:r>
              <a:rPr lang="en-US" altLang="zh-TW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-------</a:t>
            </a:r>
            <a:r>
              <a:rPr lang="zh-TW" altLang="en-US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    </a:t>
            </a:r>
            <a:r>
              <a:rPr lang="en-US" altLang="zh-TW" sz="2800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76</a:t>
            </a:r>
            <a:r>
              <a:rPr lang="zh-TW" altLang="en-US" sz="2800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萬元整</a:t>
            </a:r>
            <a:endParaRPr lang="zh-TW" altLang="en-US" sz="2800" u="sng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457200" indent="-457200"/>
            <a:r>
              <a:rPr lang="zh-TW" altLang="en-US" sz="28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28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「依建築物工程技術服務建造費用百分比</a:t>
            </a:r>
            <a:r>
              <a:rPr lang="zh-TW" altLang="en-US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法第</a:t>
            </a:r>
            <a:r>
              <a:rPr lang="en-US" altLang="zh-TW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類</a:t>
            </a:r>
            <a:r>
              <a:rPr lang="zh-TW" altLang="en-US" sz="28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費率上限（採固定費率</a:t>
            </a:r>
            <a:r>
              <a:rPr lang="zh-TW" altLang="en-US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）核計</a:t>
            </a:r>
            <a:r>
              <a:rPr lang="zh-TW" altLang="en-US" sz="28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規劃設計監</a:t>
            </a:r>
            <a:r>
              <a:rPr lang="zh-TW" altLang="en-US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造費」</a:t>
            </a:r>
            <a:endParaRPr lang="en-US" altLang="zh-TW" sz="2800" dirty="0" smtClean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pPr marL="457200" indent="-457200"/>
            <a:endParaRPr lang="en-US" altLang="zh-TW" sz="2800" dirty="0" smtClean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pPr marL="457200" indent="-457200"/>
            <a:r>
              <a:rPr lang="en-US" altLang="zh-TW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工程管理費</a:t>
            </a:r>
            <a:r>
              <a:rPr lang="en-US" altLang="zh-TW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---------------------</a:t>
            </a:r>
            <a:r>
              <a:rPr lang="zh-TW" altLang="en-US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    </a:t>
            </a:r>
            <a:r>
              <a:rPr lang="en-US" altLang="zh-TW" sz="2800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20</a:t>
            </a:r>
            <a:r>
              <a:rPr lang="zh-TW" altLang="en-US" sz="2800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萬元整</a:t>
            </a:r>
            <a:endParaRPr lang="zh-TW" altLang="en-US" sz="2800" u="sng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7125552" y="213191"/>
            <a:ext cx="1712912" cy="52322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dirty="0" smtClean="0">
                <a:solidFill>
                  <a:srgbClr val="FFFF00"/>
                </a:solidFill>
                <a:ea typeface="標楷體" pitchFamily="65" charset="-120"/>
              </a:rPr>
              <a:t>經費概算</a:t>
            </a:r>
            <a:endParaRPr lang="zh-TW" altLang="en-US" sz="2800" b="1" dirty="0">
              <a:solidFill>
                <a:srgbClr val="FFFF00"/>
              </a:solidFill>
              <a:ea typeface="標楷體" pitchFamily="65" charset="-120"/>
            </a:endParaRPr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auto">
          <a:xfrm>
            <a:off x="6486438" y="822414"/>
            <a:ext cx="2664000" cy="78337"/>
          </a:xfrm>
          <a:prstGeom prst="rect">
            <a:avLst/>
          </a:prstGeom>
          <a:solidFill>
            <a:schemeClr val="bg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auto">
          <a:xfrm>
            <a:off x="6751413" y="740196"/>
            <a:ext cx="2376000" cy="79200"/>
          </a:xfrm>
          <a:prstGeom prst="rect">
            <a:avLst/>
          </a:prstGeom>
          <a:solidFill>
            <a:schemeClr val="tx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93C405B-E0E9-4990-AFB6-CB9E391AD765}" type="slidenum">
              <a:rPr lang="en-US" altLang="zh-TW" smtClean="0"/>
              <a:pPr/>
              <a:t>10</a:t>
            </a:fld>
            <a:endParaRPr lang="en-US" altLang="zh-TW" smtClean="0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853811" y="1186043"/>
            <a:ext cx="7894404" cy="4842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zh-TW" altLang="en-US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資格</a:t>
            </a:r>
            <a:r>
              <a:rPr lang="zh-TW" altLang="en-US" sz="32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審查：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l"/>
            </a:pPr>
            <a:r>
              <a:rPr lang="zh-TW" altLang="en-US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於 </a:t>
            </a:r>
            <a:r>
              <a:rPr lang="en-US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101</a:t>
            </a:r>
            <a:r>
              <a:rPr lang="zh-TW" altLang="en-US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年</a:t>
            </a:r>
            <a:r>
              <a:rPr lang="en-US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11</a:t>
            </a:r>
            <a:r>
              <a:rPr lang="zh-TW" altLang="en-US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月</a:t>
            </a:r>
            <a:r>
              <a:rPr lang="en-US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13</a:t>
            </a:r>
            <a:r>
              <a:rPr lang="zh-TW" altLang="en-US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日</a:t>
            </a:r>
            <a:r>
              <a:rPr lang="zh-TW" altLang="en-US" sz="32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進行資格審查，計</a:t>
            </a:r>
            <a:r>
              <a:rPr lang="zh-TW" altLang="en-US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有</a:t>
            </a:r>
            <a:r>
              <a:rPr lang="en-US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家</a:t>
            </a:r>
            <a:r>
              <a:rPr lang="zh-TW" altLang="en-US" sz="32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廠商參與投標，經審查</a:t>
            </a:r>
            <a:r>
              <a:rPr lang="zh-TW" altLang="en-US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資格</a:t>
            </a:r>
            <a:r>
              <a:rPr lang="en-US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家</a:t>
            </a:r>
            <a:r>
              <a:rPr lang="zh-TW" altLang="en-US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廠商符合</a:t>
            </a:r>
            <a:r>
              <a:rPr lang="zh-TW" altLang="en-US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3200" dirty="0" smtClean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l"/>
            </a:pPr>
            <a:r>
              <a:rPr lang="zh-TW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依中央機關未達公告金額採購招標辦法</a:t>
            </a:r>
            <a:r>
              <a:rPr lang="zh-TW" altLang="en-US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第 </a:t>
            </a:r>
            <a:r>
              <a:rPr lang="en-US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條規定，</a:t>
            </a:r>
            <a:r>
              <a:rPr lang="zh-TW" altLang="en-US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未能取得</a:t>
            </a:r>
            <a:r>
              <a:rPr lang="en-US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家以上廠商之書面報價或企畫書者，得經機關首長核准</a:t>
            </a:r>
            <a:r>
              <a:rPr lang="en-US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(101</a:t>
            </a:r>
            <a:r>
              <a:rPr lang="zh-TW" altLang="en-US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年</a:t>
            </a:r>
            <a:r>
              <a:rPr lang="en-US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月</a:t>
            </a:r>
            <a:r>
              <a:rPr lang="en-US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日第</a:t>
            </a:r>
            <a:r>
              <a:rPr lang="en-US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101A260033</a:t>
            </a:r>
            <a:r>
              <a:rPr lang="zh-TW" altLang="en-US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號簽</a:t>
            </a:r>
            <a:r>
              <a:rPr lang="en-US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改採限制性招標，就參與投標廠商進行評審</a:t>
            </a:r>
            <a:r>
              <a:rPr lang="zh-TW" altLang="en-US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US" altLang="zh-TW" sz="3200" dirty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7125552" y="213191"/>
            <a:ext cx="1712912" cy="52322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dirty="0" smtClean="0">
                <a:solidFill>
                  <a:srgbClr val="FFFF00"/>
                </a:solidFill>
                <a:ea typeface="標楷體" pitchFamily="65" charset="-120"/>
              </a:rPr>
              <a:t>合格廠商</a:t>
            </a:r>
            <a:endParaRPr lang="zh-TW" altLang="en-US" sz="2800" b="1" dirty="0">
              <a:solidFill>
                <a:srgbClr val="FFFF00"/>
              </a:solidFill>
              <a:ea typeface="標楷體" pitchFamily="65" charset="-120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6486438" y="822414"/>
            <a:ext cx="2664000" cy="78337"/>
          </a:xfrm>
          <a:prstGeom prst="rect">
            <a:avLst/>
          </a:prstGeom>
          <a:solidFill>
            <a:schemeClr val="bg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7" name="Rectangle 23"/>
          <p:cNvSpPr>
            <a:spLocks noChangeArrowheads="1"/>
          </p:cNvSpPr>
          <p:nvPr/>
        </p:nvSpPr>
        <p:spPr bwMode="auto">
          <a:xfrm>
            <a:off x="6751413" y="740196"/>
            <a:ext cx="2376000" cy="79200"/>
          </a:xfrm>
          <a:prstGeom prst="rect">
            <a:avLst/>
          </a:prstGeom>
          <a:solidFill>
            <a:schemeClr val="tx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93C405B-E0E9-4990-AFB6-CB9E391AD765}" type="slidenum">
              <a:rPr lang="en-US" altLang="zh-TW" smtClean="0"/>
              <a:pPr/>
              <a:t>11</a:t>
            </a:fld>
            <a:endParaRPr lang="en-US" altLang="zh-TW" smtClean="0"/>
          </a:p>
        </p:txBody>
      </p:sp>
      <p:graphicFrame>
        <p:nvGraphicFramePr>
          <p:cNvPr id="12" name="Group 30"/>
          <p:cNvGraphicFramePr>
            <a:graphicFrameLocks/>
          </p:cNvGraphicFramePr>
          <p:nvPr/>
        </p:nvGraphicFramePr>
        <p:xfrm>
          <a:off x="457199" y="1463720"/>
          <a:ext cx="8360782" cy="4476751"/>
        </p:xfrm>
        <a:graphic>
          <a:graphicData uri="http://schemas.openxmlformats.org/drawingml/2006/table">
            <a:tbl>
              <a:tblPr/>
              <a:tblGrid>
                <a:gridCol w="4269400"/>
                <a:gridCol w="4091382"/>
              </a:tblGrid>
              <a:tr h="1193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28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李灼明聯合</a:t>
                      </a:r>
                      <a:endParaRPr kumimoji="1" lang="en-US" altLang="zh-TW" sz="28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建築師事務所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533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投標資格之證明文件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符合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153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廠商經驗及組織架構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符合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9950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工作計畫</a:t>
                      </a:r>
                      <a:endParaRPr kumimoji="1" lang="en-US" altLang="zh-TW" sz="28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符合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6125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規劃設計意念說明及圖說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符合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文字方塊 10"/>
          <p:cNvSpPr txBox="1"/>
          <p:nvPr/>
        </p:nvSpPr>
        <p:spPr>
          <a:xfrm>
            <a:off x="3051900" y="1542197"/>
            <a:ext cx="1446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投標廠商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643723" y="2022141"/>
            <a:ext cx="912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項目</a:t>
            </a: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7125552" y="213191"/>
            <a:ext cx="1712912" cy="52322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dirty="0" smtClean="0">
                <a:solidFill>
                  <a:srgbClr val="FFFF00"/>
                </a:solidFill>
                <a:ea typeface="標楷體" pitchFamily="65" charset="-120"/>
              </a:rPr>
              <a:t>初審意見</a:t>
            </a:r>
            <a:endParaRPr lang="zh-TW" altLang="en-US" sz="2800" b="1" dirty="0">
              <a:solidFill>
                <a:srgbClr val="FFFF00"/>
              </a:solidFill>
              <a:ea typeface="標楷體" pitchFamily="65" charset="-120"/>
            </a:endParaRPr>
          </a:p>
        </p:txBody>
      </p:sp>
      <p:sp>
        <p:nvSpPr>
          <p:cNvPr id="15" name="Rectangle 25"/>
          <p:cNvSpPr>
            <a:spLocks noChangeArrowheads="1"/>
          </p:cNvSpPr>
          <p:nvPr/>
        </p:nvSpPr>
        <p:spPr bwMode="auto">
          <a:xfrm>
            <a:off x="6486438" y="822414"/>
            <a:ext cx="2664000" cy="78337"/>
          </a:xfrm>
          <a:prstGeom prst="rect">
            <a:avLst/>
          </a:prstGeom>
          <a:solidFill>
            <a:schemeClr val="bg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6" name="Rectangle 23"/>
          <p:cNvSpPr>
            <a:spLocks noChangeArrowheads="1"/>
          </p:cNvSpPr>
          <p:nvPr/>
        </p:nvSpPr>
        <p:spPr bwMode="auto">
          <a:xfrm>
            <a:off x="6751413" y="740196"/>
            <a:ext cx="2376000" cy="79200"/>
          </a:xfrm>
          <a:prstGeom prst="rect">
            <a:avLst/>
          </a:prstGeom>
          <a:solidFill>
            <a:schemeClr val="tx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BD7B112-CED8-41E7-ACDA-6CB60E11613A}" type="slidenum">
              <a:rPr lang="en-US" altLang="zh-TW" smtClean="0"/>
              <a:pPr/>
              <a:t>12</a:t>
            </a:fld>
            <a:endParaRPr lang="en-US" altLang="zh-TW" smtClean="0"/>
          </a:p>
        </p:txBody>
      </p:sp>
      <p:sp>
        <p:nvSpPr>
          <p:cNvPr id="11270" name="Rectangle 9"/>
          <p:cNvSpPr>
            <a:spLocks noChangeArrowheads="1"/>
          </p:cNvSpPr>
          <p:nvPr/>
        </p:nvSpPr>
        <p:spPr bwMode="auto">
          <a:xfrm>
            <a:off x="635000" y="1408113"/>
            <a:ext cx="357663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10" name="Group 30"/>
          <p:cNvGraphicFramePr>
            <a:graphicFrameLocks/>
          </p:cNvGraphicFramePr>
          <p:nvPr/>
        </p:nvGraphicFramePr>
        <p:xfrm>
          <a:off x="457200" y="1067929"/>
          <a:ext cx="8386549" cy="5194289"/>
        </p:xfrm>
        <a:graphic>
          <a:graphicData uri="http://schemas.openxmlformats.org/drawingml/2006/table">
            <a:tbl>
              <a:tblPr/>
              <a:tblGrid>
                <a:gridCol w="2107080"/>
                <a:gridCol w="2458096"/>
                <a:gridCol w="3821373"/>
              </a:tblGrid>
              <a:tr h="868640"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投標廠商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評審項目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李灼明聯合</a:t>
                      </a:r>
                      <a:endParaRPr kumimoji="1" lang="en-US" altLang="zh-TW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建築師事務所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487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一、</a:t>
                      </a:r>
                      <a:endParaRPr kumimoji="1" lang="en-US" altLang="zh-TW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技術服務廠商簡介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廠商之過往業績經驗及經驗等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P.31</a:t>
                      </a: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6397">
                <a:tc rowSpan="5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二、</a:t>
                      </a:r>
                      <a:endParaRPr kumimoji="1" lang="en-US" altLang="zh-TW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工作計畫</a:t>
                      </a:r>
                      <a:endParaRPr kumimoji="1" lang="en-US" altLang="zh-TW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工作內容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P.23</a:t>
                      </a: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639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工作流程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P.20</a:t>
                      </a: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639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預定工作進度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P.20</a:t>
                      </a: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6397">
                <a:tc vMerge="1"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預期工作成果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-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639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監造計畫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P.24</a:t>
                      </a: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7125552" y="213191"/>
            <a:ext cx="1712912" cy="52322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dirty="0" smtClean="0">
                <a:solidFill>
                  <a:srgbClr val="FFFF00"/>
                </a:solidFill>
                <a:ea typeface="標楷體" pitchFamily="65" charset="-120"/>
              </a:rPr>
              <a:t>差異分析</a:t>
            </a:r>
            <a:endParaRPr lang="zh-TW" altLang="en-US" sz="2800" b="1" dirty="0">
              <a:solidFill>
                <a:srgbClr val="FFFF00"/>
              </a:solidFill>
              <a:ea typeface="標楷體" pitchFamily="65" charset="-120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auto">
          <a:xfrm>
            <a:off x="6486438" y="822414"/>
            <a:ext cx="2664000" cy="78337"/>
          </a:xfrm>
          <a:prstGeom prst="rect">
            <a:avLst/>
          </a:prstGeom>
          <a:solidFill>
            <a:schemeClr val="bg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1" name="Rectangle 23"/>
          <p:cNvSpPr>
            <a:spLocks noChangeArrowheads="1"/>
          </p:cNvSpPr>
          <p:nvPr/>
        </p:nvSpPr>
        <p:spPr bwMode="auto">
          <a:xfrm>
            <a:off x="6751413" y="740196"/>
            <a:ext cx="2376000" cy="79200"/>
          </a:xfrm>
          <a:prstGeom prst="rect">
            <a:avLst/>
          </a:prstGeom>
          <a:solidFill>
            <a:schemeClr val="tx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BD7B112-CED8-41E7-ACDA-6CB60E11613A}" type="slidenum">
              <a:rPr lang="en-US" altLang="zh-TW" smtClean="0"/>
              <a:pPr/>
              <a:t>13</a:t>
            </a:fld>
            <a:endParaRPr lang="en-US" altLang="zh-TW" smtClean="0"/>
          </a:p>
        </p:txBody>
      </p:sp>
      <p:sp>
        <p:nvSpPr>
          <p:cNvPr id="11270" name="Rectangle 9"/>
          <p:cNvSpPr>
            <a:spLocks noChangeArrowheads="1"/>
          </p:cNvSpPr>
          <p:nvPr/>
        </p:nvSpPr>
        <p:spPr bwMode="auto">
          <a:xfrm>
            <a:off x="635000" y="1408113"/>
            <a:ext cx="357663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10" name="Group 30"/>
          <p:cNvGraphicFramePr>
            <a:graphicFrameLocks/>
          </p:cNvGraphicFramePr>
          <p:nvPr/>
        </p:nvGraphicFramePr>
        <p:xfrm>
          <a:off x="457200" y="1067929"/>
          <a:ext cx="8386549" cy="5139708"/>
        </p:xfrm>
        <a:graphic>
          <a:graphicData uri="http://schemas.openxmlformats.org/drawingml/2006/table">
            <a:tbl>
              <a:tblPr/>
              <a:tblGrid>
                <a:gridCol w="2107080"/>
                <a:gridCol w="2376210"/>
                <a:gridCol w="3903259"/>
              </a:tblGrid>
              <a:tr h="1094239"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投標廠商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評審項目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李灼明聯合</a:t>
                      </a:r>
                      <a:endParaRPr kumimoji="1" lang="en-US" altLang="zh-TW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建築師事務所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431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二、</a:t>
                      </a:r>
                      <a:endParaRPr kumimoji="1" lang="en-US" altLang="zh-TW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工作計畫</a:t>
                      </a:r>
                      <a:endParaRPr kumimoji="1" lang="en-US" altLang="zh-TW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工程經費概算分析及分配說明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P.19</a:t>
                      </a: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1657">
                <a:tc rowSpan="5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三、</a:t>
                      </a:r>
                      <a:endParaRPr kumimoji="1" lang="en-US" altLang="zh-TW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規劃設計意念說明及圖說</a:t>
                      </a:r>
                      <a:endParaRPr kumimoji="1" lang="en-US" altLang="zh-TW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基地計畫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-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165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平面圖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P.07</a:t>
                      </a: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1657">
                <a:tc vMerge="1"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空間剖面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P.09</a:t>
                      </a: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165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透視圖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P.13</a:t>
                      </a: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165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排水系統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P.15</a:t>
                      </a: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7125552" y="213191"/>
            <a:ext cx="1712912" cy="52322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dirty="0" smtClean="0">
                <a:solidFill>
                  <a:srgbClr val="FFFF00"/>
                </a:solidFill>
                <a:ea typeface="標楷體" pitchFamily="65" charset="-120"/>
              </a:rPr>
              <a:t>差異分析</a:t>
            </a:r>
            <a:endParaRPr lang="zh-TW" altLang="en-US" sz="2800" b="1" dirty="0">
              <a:solidFill>
                <a:srgbClr val="FFFF00"/>
              </a:solidFill>
              <a:ea typeface="標楷體" pitchFamily="65" charset="-120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auto">
          <a:xfrm>
            <a:off x="6486438" y="822414"/>
            <a:ext cx="2664000" cy="78337"/>
          </a:xfrm>
          <a:prstGeom prst="rect">
            <a:avLst/>
          </a:prstGeom>
          <a:solidFill>
            <a:schemeClr val="bg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1" name="Rectangle 23"/>
          <p:cNvSpPr>
            <a:spLocks noChangeArrowheads="1"/>
          </p:cNvSpPr>
          <p:nvPr/>
        </p:nvSpPr>
        <p:spPr bwMode="auto">
          <a:xfrm>
            <a:off x="6751413" y="740196"/>
            <a:ext cx="2376000" cy="79200"/>
          </a:xfrm>
          <a:prstGeom prst="rect">
            <a:avLst/>
          </a:prstGeom>
          <a:solidFill>
            <a:schemeClr val="tx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BD7B112-CED8-41E7-ACDA-6CB60E11613A}" type="slidenum">
              <a:rPr lang="en-US" altLang="zh-TW" smtClean="0"/>
              <a:pPr/>
              <a:t>14</a:t>
            </a:fld>
            <a:endParaRPr lang="en-US" altLang="zh-TW" smtClean="0"/>
          </a:p>
        </p:txBody>
      </p:sp>
      <p:sp>
        <p:nvSpPr>
          <p:cNvPr id="11270" name="Rectangle 9"/>
          <p:cNvSpPr>
            <a:spLocks noChangeArrowheads="1"/>
          </p:cNvSpPr>
          <p:nvPr/>
        </p:nvSpPr>
        <p:spPr bwMode="auto">
          <a:xfrm>
            <a:off x="635000" y="1408113"/>
            <a:ext cx="357663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10" name="Group 30"/>
          <p:cNvGraphicFramePr>
            <a:graphicFrameLocks/>
          </p:cNvGraphicFramePr>
          <p:nvPr/>
        </p:nvGraphicFramePr>
        <p:xfrm>
          <a:off x="457200" y="1099280"/>
          <a:ext cx="8386549" cy="5192897"/>
        </p:xfrm>
        <a:graphic>
          <a:graphicData uri="http://schemas.openxmlformats.org/drawingml/2006/table">
            <a:tbl>
              <a:tblPr/>
              <a:tblGrid>
                <a:gridCol w="2107080"/>
                <a:gridCol w="3060343"/>
                <a:gridCol w="3219126"/>
              </a:tblGrid>
              <a:tr h="1018397"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投標廠商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評審項目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李灼明聯合</a:t>
                      </a:r>
                      <a:endParaRPr kumimoji="1" lang="en-US" altLang="zh-TW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建築師事務所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230">
                <a:tc rowSpan="7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三、</a:t>
                      </a:r>
                      <a:endParaRPr kumimoji="1" lang="en-US" altLang="zh-TW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規劃設計意念說明及圖說</a:t>
                      </a:r>
                      <a:endParaRPr kumimoji="1" lang="en-US" altLang="zh-TW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機電系統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P.15</a:t>
                      </a: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23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設計構想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P.04</a:t>
                      </a: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230">
                <a:tc vMerge="1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20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分析說明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-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230">
                <a:tc vMerge="1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環境現況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P.02</a:t>
                      </a: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23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規劃設計意念說明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P.03</a:t>
                      </a: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230">
                <a:tc vMerge="1"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防災及管理維護計畫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P.04</a:t>
                      </a: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609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新工法或特殊建材之說明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-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7125552" y="213191"/>
            <a:ext cx="1712912" cy="52322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dirty="0" smtClean="0">
                <a:solidFill>
                  <a:srgbClr val="FFFF00"/>
                </a:solidFill>
                <a:ea typeface="標楷體" pitchFamily="65" charset="-120"/>
              </a:rPr>
              <a:t>差異分析</a:t>
            </a:r>
            <a:endParaRPr lang="zh-TW" altLang="en-US" sz="2800" b="1" dirty="0">
              <a:solidFill>
                <a:srgbClr val="FFFF00"/>
              </a:solidFill>
              <a:ea typeface="標楷體" pitchFamily="65" charset="-120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auto">
          <a:xfrm>
            <a:off x="6486438" y="822414"/>
            <a:ext cx="2664000" cy="78337"/>
          </a:xfrm>
          <a:prstGeom prst="rect">
            <a:avLst/>
          </a:prstGeom>
          <a:solidFill>
            <a:schemeClr val="bg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1" name="Rectangle 23"/>
          <p:cNvSpPr>
            <a:spLocks noChangeArrowheads="1"/>
          </p:cNvSpPr>
          <p:nvPr/>
        </p:nvSpPr>
        <p:spPr bwMode="auto">
          <a:xfrm>
            <a:off x="6751413" y="740196"/>
            <a:ext cx="2376000" cy="79200"/>
          </a:xfrm>
          <a:prstGeom prst="rect">
            <a:avLst/>
          </a:prstGeom>
          <a:solidFill>
            <a:schemeClr val="tx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BD7B112-CED8-41E7-ACDA-6CB60E11613A}" type="slidenum">
              <a:rPr lang="en-US" altLang="zh-TW" smtClean="0"/>
              <a:pPr/>
              <a:t>15</a:t>
            </a:fld>
            <a:endParaRPr lang="en-US" altLang="zh-TW" smtClean="0"/>
          </a:p>
        </p:txBody>
      </p:sp>
      <p:sp>
        <p:nvSpPr>
          <p:cNvPr id="11270" name="Rectangle 9"/>
          <p:cNvSpPr>
            <a:spLocks noChangeArrowheads="1"/>
          </p:cNvSpPr>
          <p:nvPr/>
        </p:nvSpPr>
        <p:spPr bwMode="auto">
          <a:xfrm>
            <a:off x="635000" y="1408113"/>
            <a:ext cx="357663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10" name="Group 30"/>
          <p:cNvGraphicFramePr>
            <a:graphicFrameLocks/>
          </p:cNvGraphicFramePr>
          <p:nvPr/>
        </p:nvGraphicFramePr>
        <p:xfrm>
          <a:off x="457200" y="1089195"/>
          <a:ext cx="8420986" cy="4733497"/>
        </p:xfrm>
        <a:graphic>
          <a:graphicData uri="http://schemas.openxmlformats.org/drawingml/2006/table">
            <a:tbl>
              <a:tblPr/>
              <a:tblGrid>
                <a:gridCol w="2115732"/>
                <a:gridCol w="2977263"/>
                <a:gridCol w="3327991"/>
              </a:tblGrid>
              <a:tr h="1009302"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投標廠商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評審項目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李灼明聯合</a:t>
                      </a:r>
                      <a:endParaRPr kumimoji="1" lang="en-US" altLang="zh-TW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建築師事務所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9163">
                <a:tc rowSpan="5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三、</a:t>
                      </a:r>
                      <a:endParaRPr kumimoji="1" lang="en-US" altLang="zh-TW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規劃設計意念說明及圖說</a:t>
                      </a:r>
                      <a:endParaRPr kumimoji="1" lang="en-US" altLang="zh-TW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建築空間及使用計畫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P.03</a:t>
                      </a: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22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有關綠建材特性建材使用措施或相關節能減碳措施之說明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P.04</a:t>
                      </a: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3244">
                <a:tc vMerge="1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20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兩性友善環境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P.04</a:t>
                      </a: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3244">
                <a:tc vMerge="1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無障礙設施設備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P.04</a:t>
                      </a: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634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相關法令分析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P.18</a:t>
                      </a: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  <a:endParaRPr kumimoji="1" lang="zh-TW" altLang="en-US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7125552" y="213191"/>
            <a:ext cx="1712912" cy="52322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dirty="0" smtClean="0">
                <a:solidFill>
                  <a:srgbClr val="FFFF00"/>
                </a:solidFill>
                <a:ea typeface="標楷體" pitchFamily="65" charset="-120"/>
              </a:rPr>
              <a:t>差異分析</a:t>
            </a:r>
            <a:endParaRPr lang="zh-TW" altLang="en-US" sz="2800" b="1" dirty="0">
              <a:solidFill>
                <a:srgbClr val="FFFF00"/>
              </a:solidFill>
              <a:ea typeface="標楷體" pitchFamily="65" charset="-120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auto">
          <a:xfrm>
            <a:off x="6486438" y="822414"/>
            <a:ext cx="2664000" cy="78337"/>
          </a:xfrm>
          <a:prstGeom prst="rect">
            <a:avLst/>
          </a:prstGeom>
          <a:solidFill>
            <a:schemeClr val="bg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1" name="Rectangle 23"/>
          <p:cNvSpPr>
            <a:spLocks noChangeArrowheads="1"/>
          </p:cNvSpPr>
          <p:nvPr/>
        </p:nvSpPr>
        <p:spPr bwMode="auto">
          <a:xfrm>
            <a:off x="6751413" y="740196"/>
            <a:ext cx="2376000" cy="79200"/>
          </a:xfrm>
          <a:prstGeom prst="rect">
            <a:avLst/>
          </a:prstGeom>
          <a:solidFill>
            <a:schemeClr val="tx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4388909-A2B2-4177-9C51-5FB11219ACC6}" type="slidenum">
              <a:rPr lang="en-US" altLang="zh-TW" smtClean="0"/>
              <a:pPr/>
              <a:t>16</a:t>
            </a:fld>
            <a:endParaRPr lang="en-US" altLang="zh-TW" smtClean="0"/>
          </a:p>
        </p:txBody>
      </p:sp>
      <p:sp>
        <p:nvSpPr>
          <p:cNvPr id="12294" name="Rectangle 8"/>
          <p:cNvSpPr>
            <a:spLocks noChangeArrowheads="1"/>
          </p:cNvSpPr>
          <p:nvPr/>
        </p:nvSpPr>
        <p:spPr bwMode="auto">
          <a:xfrm>
            <a:off x="1017587" y="1595483"/>
            <a:ext cx="7676037" cy="225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zh-TW" altLang="en-US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評審會議</a:t>
            </a:r>
            <a:r>
              <a:rPr lang="zh-TW" altLang="en-US" sz="32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：</a:t>
            </a:r>
          </a:p>
          <a:p>
            <a:pPr marL="363538" indent="-363538">
              <a:buFont typeface="Wingdings" pitchFamily="2" charset="2"/>
              <a:buChar char="l"/>
            </a:pPr>
            <a:r>
              <a:rPr lang="zh-TW" altLang="en-US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  <a:sym typeface="Wingdings" pitchFamily="2" charset="2"/>
              </a:rPr>
              <a:t>本案應出席委員總額計</a:t>
            </a:r>
            <a:r>
              <a:rPr lang="en-US" altLang="zh-TW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  <a:sym typeface="Wingdings" pitchFamily="2" charset="2"/>
              </a:rPr>
              <a:t>5</a:t>
            </a:r>
            <a:r>
              <a:rPr lang="zh-TW" altLang="en-US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  <a:sym typeface="Wingdings" pitchFamily="2" charset="2"/>
              </a:rPr>
              <a:t>人</a:t>
            </a:r>
            <a:r>
              <a:rPr lang="zh-TW" altLang="en-US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3200" dirty="0" smtClean="0">
              <a:solidFill>
                <a:schemeClr val="accent1"/>
              </a:solidFill>
              <a:latin typeface="標楷體" pitchFamily="65" charset="-120"/>
              <a:ea typeface="標楷體" pitchFamily="65" charset="-120"/>
              <a:sym typeface="Wingdings" pitchFamily="2" charset="2"/>
            </a:endParaRPr>
          </a:p>
          <a:p>
            <a:pPr marL="363538" indent="-363538">
              <a:buFont typeface="Wingdings" pitchFamily="2" charset="2"/>
              <a:buChar char="l"/>
            </a:pPr>
            <a:r>
              <a:rPr lang="zh-TW" altLang="en-US" sz="32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出席委員達應有委員總額數二分之一以上出席。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US" altLang="zh-TW" sz="3200" dirty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782937" y="213191"/>
            <a:ext cx="2055527" cy="52322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dirty="0" smtClean="0">
                <a:solidFill>
                  <a:srgbClr val="FFFF00"/>
                </a:solidFill>
                <a:ea typeface="標楷體" pitchFamily="65" charset="-120"/>
              </a:rPr>
              <a:t>委員會組成</a:t>
            </a:r>
            <a:endParaRPr lang="zh-TW" altLang="en-US" sz="2800" b="1" dirty="0">
              <a:solidFill>
                <a:srgbClr val="FFFF00"/>
              </a:solidFill>
              <a:ea typeface="標楷體" pitchFamily="65" charset="-120"/>
            </a:endParaRPr>
          </a:p>
        </p:txBody>
      </p:sp>
      <p:sp>
        <p:nvSpPr>
          <p:cNvPr id="5" name="Rectangle 25"/>
          <p:cNvSpPr>
            <a:spLocks noChangeArrowheads="1"/>
          </p:cNvSpPr>
          <p:nvPr/>
        </p:nvSpPr>
        <p:spPr bwMode="auto">
          <a:xfrm>
            <a:off x="6486438" y="822414"/>
            <a:ext cx="2664000" cy="78337"/>
          </a:xfrm>
          <a:prstGeom prst="rect">
            <a:avLst/>
          </a:prstGeom>
          <a:solidFill>
            <a:schemeClr val="bg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auto">
          <a:xfrm>
            <a:off x="6751413" y="740196"/>
            <a:ext cx="2376000" cy="79200"/>
          </a:xfrm>
          <a:prstGeom prst="rect">
            <a:avLst/>
          </a:prstGeom>
          <a:solidFill>
            <a:schemeClr val="tx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E02B002-F594-4888-A342-E3989F36569D}" type="slidenum">
              <a:rPr lang="en-US" altLang="zh-TW" smtClean="0"/>
              <a:pPr/>
              <a:t>17</a:t>
            </a:fld>
            <a:endParaRPr lang="en-US" altLang="zh-TW" smtClean="0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2598058"/>
            <a:ext cx="9144000" cy="1142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algn="ctr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0" lang="zh-TW" altLang="en-US" sz="5400" b="1" dirty="0">
                <a:solidFill>
                  <a:schemeClr val="accent1"/>
                </a:solidFill>
                <a:ea typeface="標楷體" pitchFamily="65" charset="-120"/>
              </a:rPr>
              <a:t>請</a:t>
            </a:r>
            <a:r>
              <a:rPr kumimoji="0" lang="zh-TW" altLang="en-US" sz="5400" b="1" dirty="0" smtClean="0">
                <a:solidFill>
                  <a:schemeClr val="accent1"/>
                </a:solidFill>
                <a:ea typeface="標楷體" pitchFamily="65" charset="-120"/>
              </a:rPr>
              <a:t>委員抽取</a:t>
            </a:r>
            <a:r>
              <a:rPr kumimoji="0" lang="zh-TW" altLang="en-US" sz="5400" b="1" dirty="0">
                <a:solidFill>
                  <a:schemeClr val="accent1"/>
                </a:solidFill>
                <a:ea typeface="標楷體" pitchFamily="65" charset="-120"/>
              </a:rPr>
              <a:t>評分表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04900E1-08B6-4CB5-8C8D-72E9CC691E71}" type="slidenum">
              <a:rPr lang="en-US" altLang="zh-TW" smtClean="0"/>
              <a:pPr/>
              <a:t>18</a:t>
            </a:fld>
            <a:endParaRPr lang="en-US" altLang="zh-TW" smtClean="0"/>
          </a:p>
        </p:txBody>
      </p:sp>
      <p:sp>
        <p:nvSpPr>
          <p:cNvPr id="14342" name="Rectangle 5"/>
          <p:cNvSpPr>
            <a:spLocks noChangeArrowheads="1"/>
          </p:cNvSpPr>
          <p:nvPr/>
        </p:nvSpPr>
        <p:spPr bwMode="auto">
          <a:xfrm>
            <a:off x="197888" y="1160060"/>
            <a:ext cx="7989181" cy="519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46088" lvl="1" indent="-265113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l"/>
            </a:pP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廠商過往業績經驗及信譽及實際執行規劃設計監造組織架構</a:t>
            </a:r>
            <a:r>
              <a:rPr lang="en-US" altLang="zh-TW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………………………………………………</a:t>
            </a: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(15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446088" lvl="1" indent="-265113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l"/>
            </a:pP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工作計畫</a:t>
            </a:r>
            <a:r>
              <a:rPr lang="en-US" altLang="zh-TW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…………………………………………</a:t>
            </a: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(25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446088" lvl="1" indent="-265113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TW" sz="20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  (</a:t>
            </a:r>
            <a:r>
              <a:rPr lang="zh-TW" altLang="zh-TW" sz="20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含工作內容、工作流程、預定工作進度、預期工作成果、監造計畫、工程經費概算分析及分配說明等</a:t>
            </a:r>
            <a:r>
              <a:rPr lang="en-US" altLang="zh-TW" sz="20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) </a:t>
            </a:r>
            <a:endParaRPr lang="zh-TW" altLang="en-US" sz="2000" dirty="0" smtClean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pPr marL="446088" lvl="1" indent="-265113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l"/>
            </a:pPr>
            <a:r>
              <a:rPr lang="zh-TW" altLang="zh-TW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規劃設計意念說明及圖說</a:t>
            </a:r>
            <a:r>
              <a:rPr lang="en-US" altLang="zh-TW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………………………</a:t>
            </a: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(45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0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2000" dirty="0" smtClean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pPr marL="446088" lvl="1" indent="-265113">
              <a:lnSpc>
                <a:spcPct val="120000"/>
              </a:lnSpc>
              <a:spcBef>
                <a:spcPct val="20000"/>
              </a:spcBef>
            </a:pPr>
            <a:r>
              <a:rPr lang="zh-TW" altLang="en-US" sz="20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zh-TW" sz="20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（基地計畫、平面圖、空間剖面、透視圖、排水系統、機電系統、設計構想、分析說明、環境現況、規劃設計意念說明、防災及管理維護計畫、新工法或特殊建材之說明、建築空間及使用計畫、有關綠建材特性建材使用措施或相關節能減碳措施之說明、兩性友善環境、無障礙設施設備、相關法令分析等）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446088" lvl="1" indent="-265113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l"/>
            </a:pP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簡報及答詢內容之表現</a:t>
            </a:r>
            <a:r>
              <a:rPr lang="en-US" altLang="zh-TW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…………………………</a:t>
            </a: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(15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en-US" altLang="zh-TW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7125552" y="213191"/>
            <a:ext cx="1712912" cy="52322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dirty="0" smtClean="0">
                <a:solidFill>
                  <a:srgbClr val="FFFF00"/>
                </a:solidFill>
                <a:ea typeface="標楷體" pitchFamily="65" charset="-120"/>
              </a:rPr>
              <a:t>評審項目</a:t>
            </a:r>
            <a:endParaRPr lang="zh-TW" altLang="en-US" sz="2800" b="1" dirty="0">
              <a:solidFill>
                <a:srgbClr val="FFFF00"/>
              </a:solidFill>
              <a:ea typeface="標楷體" pitchFamily="65" charset="-120"/>
            </a:endParaRPr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auto">
          <a:xfrm>
            <a:off x="6486438" y="822414"/>
            <a:ext cx="2664000" cy="78337"/>
          </a:xfrm>
          <a:prstGeom prst="rect">
            <a:avLst/>
          </a:prstGeom>
          <a:solidFill>
            <a:schemeClr val="bg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auto">
          <a:xfrm>
            <a:off x="6751413" y="740196"/>
            <a:ext cx="2376000" cy="79200"/>
          </a:xfrm>
          <a:prstGeom prst="rect">
            <a:avLst/>
          </a:prstGeom>
          <a:solidFill>
            <a:schemeClr val="tx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98FC979-1AE1-4087-93A9-11FFC7775CF7}" type="slidenum">
              <a:rPr lang="en-US" altLang="zh-TW" smtClean="0"/>
              <a:pPr/>
              <a:t>19</a:t>
            </a:fld>
            <a:endParaRPr lang="en-US" altLang="zh-TW" smtClean="0"/>
          </a:p>
        </p:txBody>
      </p:sp>
      <p:sp>
        <p:nvSpPr>
          <p:cNvPr id="16390" name="Rectangle 5"/>
          <p:cNvSpPr>
            <a:spLocks noChangeArrowheads="1"/>
          </p:cNvSpPr>
          <p:nvPr/>
        </p:nvSpPr>
        <p:spPr bwMode="auto">
          <a:xfrm>
            <a:off x="457200" y="914398"/>
            <a:ext cx="8045356" cy="5568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l"/>
            </a:pP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各技術服務廠商向評審委員會簡報，</a:t>
            </a:r>
            <a:r>
              <a:rPr lang="zh-TW" altLang="en-US" sz="2400" u="sng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時間不得超過</a:t>
            </a:r>
            <a:r>
              <a:rPr lang="en-US" altLang="zh-TW" sz="2400" u="sng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15</a:t>
            </a:r>
            <a:r>
              <a:rPr lang="zh-TW" altLang="en-US" sz="2400" u="sng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分鐘</a:t>
            </a: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（承辦單位於簡報時間內剩餘</a:t>
            </a:r>
            <a:r>
              <a:rPr lang="en-US" altLang="zh-TW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分鐘時鈴聲提示），評審委員答詢</a:t>
            </a:r>
            <a:r>
              <a:rPr lang="en-US" altLang="zh-TW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15</a:t>
            </a: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分鐘，</a:t>
            </a:r>
            <a:r>
              <a:rPr lang="zh-TW" altLang="en-US" sz="2400" u="sng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採統問統答</a:t>
            </a: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400" dirty="0" smtClean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l"/>
            </a:pP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待</a:t>
            </a:r>
            <a:r>
              <a:rPr lang="zh-TW" altLang="en-US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簡報答詢後，由</a:t>
            </a: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各評審委員</a:t>
            </a:r>
            <a:r>
              <a:rPr lang="zh-TW" altLang="en-US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就評分項目以書面評分後，按</a:t>
            </a:r>
            <a:r>
              <a:rPr lang="zh-TW" altLang="en-US" sz="2400" u="sng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序位法</a:t>
            </a:r>
            <a:r>
              <a:rPr lang="zh-TW" altLang="en-US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依序換算為積分，序位第一得</a:t>
            </a:r>
            <a:r>
              <a:rPr lang="en-US" altLang="zh-TW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分，序位第二得</a:t>
            </a:r>
            <a:r>
              <a:rPr lang="en-US" altLang="zh-TW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分，序位第三得</a:t>
            </a:r>
            <a:r>
              <a:rPr lang="en-US" altLang="zh-TW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分，序位第四及序位第五各得</a:t>
            </a:r>
            <a:r>
              <a:rPr lang="en-US" altLang="zh-TW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分，將各技術服務廠商所得全部委員之積分，交由</a:t>
            </a: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本評審工作小組加總，</a:t>
            </a:r>
            <a:r>
              <a:rPr lang="zh-TW" altLang="en-US" sz="2400" u="sng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總序位積分最低者為第一名</a:t>
            </a:r>
            <a:r>
              <a:rPr lang="zh-TW" altLang="en-US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，餘類推。</a:t>
            </a: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l"/>
            </a:pPr>
            <a:r>
              <a:rPr lang="zh-TW" altLang="en-US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評分表</a:t>
            </a:r>
            <a:r>
              <a:rPr lang="zh-TW" altLang="en-US" sz="2400" u="sng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請評審委員於評審完成</a:t>
            </a:r>
            <a:r>
              <a:rPr lang="zh-TW" altLang="en-US" sz="2400" u="sng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後</a:t>
            </a:r>
            <a:r>
              <a:rPr lang="zh-TW" altLang="en-US" sz="2400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簽章</a:t>
            </a:r>
            <a:r>
              <a:rPr lang="zh-TW" altLang="en-US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，交</a:t>
            </a: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本評審工作</a:t>
            </a:r>
            <a:r>
              <a:rPr lang="zh-TW" altLang="en-US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小組人員計分用。本評分表</a:t>
            </a: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之評審委員</a:t>
            </a:r>
            <a:r>
              <a:rPr lang="zh-TW" altLang="en-US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編號欄，由各委員自行抽號編入，</a:t>
            </a:r>
            <a:r>
              <a:rPr lang="zh-TW" altLang="en-US" sz="2400" u="sng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評分表應予</a:t>
            </a:r>
            <a:r>
              <a:rPr lang="zh-TW" altLang="en-US" sz="2400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彌封</a:t>
            </a:r>
            <a:r>
              <a:rPr lang="zh-TW" altLang="en-US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7125552" y="213191"/>
            <a:ext cx="1712912" cy="52322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dirty="0" smtClean="0">
                <a:solidFill>
                  <a:srgbClr val="FFFF00"/>
                </a:solidFill>
                <a:ea typeface="標楷體" pitchFamily="65" charset="-120"/>
              </a:rPr>
              <a:t>評分方式</a:t>
            </a:r>
            <a:endParaRPr lang="zh-TW" altLang="en-US" sz="2800" b="1" dirty="0">
              <a:solidFill>
                <a:srgbClr val="FFFF00"/>
              </a:solidFill>
              <a:ea typeface="標楷體" pitchFamily="65" charset="-120"/>
            </a:endParaRPr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auto">
          <a:xfrm>
            <a:off x="6486438" y="822414"/>
            <a:ext cx="2664000" cy="78337"/>
          </a:xfrm>
          <a:prstGeom prst="rect">
            <a:avLst/>
          </a:prstGeom>
          <a:solidFill>
            <a:schemeClr val="bg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auto">
          <a:xfrm>
            <a:off x="6751413" y="740196"/>
            <a:ext cx="2376000" cy="79200"/>
          </a:xfrm>
          <a:prstGeom prst="rect">
            <a:avLst/>
          </a:prstGeom>
          <a:solidFill>
            <a:schemeClr val="tx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群組 20"/>
          <p:cNvGrpSpPr/>
          <p:nvPr/>
        </p:nvGrpSpPr>
        <p:grpSpPr>
          <a:xfrm>
            <a:off x="505492" y="964869"/>
            <a:ext cx="3520598" cy="5504170"/>
            <a:chOff x="587375" y="923925"/>
            <a:chExt cx="3255963" cy="5265738"/>
          </a:xfrm>
        </p:grpSpPr>
        <p:pic>
          <p:nvPicPr>
            <p:cNvPr id="17412" name="Picture 4" descr="公開徵求企劃書應徵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87375" y="1373188"/>
              <a:ext cx="3255963" cy="4816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14" name="Text Box 11"/>
            <p:cNvSpPr txBox="1">
              <a:spLocks noChangeArrowheads="1"/>
            </p:cNvSpPr>
            <p:nvPr/>
          </p:nvSpPr>
          <p:spPr bwMode="auto">
            <a:xfrm>
              <a:off x="2236788" y="1455738"/>
              <a:ext cx="1006475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>
                <a:spcBef>
                  <a:spcPct val="50000"/>
                </a:spcBef>
              </a:pPr>
              <a:r>
                <a:rPr lang="en-US" altLang="zh-TW" sz="2000" b="1" dirty="0">
                  <a:solidFill>
                    <a:srgbClr val="FF3300"/>
                  </a:solidFill>
                </a:rPr>
                <a:t>(</a:t>
              </a:r>
              <a:r>
                <a:rPr lang="zh-TW" altLang="en-US" sz="2000" b="1" dirty="0">
                  <a:solidFill>
                    <a:srgbClr val="FF3300"/>
                  </a:solidFill>
                </a:rPr>
                <a:t>稿</a:t>
              </a:r>
              <a:r>
                <a:rPr lang="en-US" altLang="zh-TW" sz="2000" b="1" dirty="0">
                  <a:solidFill>
                    <a:srgbClr val="FF3300"/>
                  </a:solidFill>
                </a:rPr>
                <a:t>)</a:t>
              </a:r>
            </a:p>
          </p:txBody>
        </p:sp>
        <p:sp>
          <p:nvSpPr>
            <p:cNvPr id="17415" name="Line 12"/>
            <p:cNvSpPr>
              <a:spLocks noChangeShapeType="1"/>
            </p:cNvSpPr>
            <p:nvPr/>
          </p:nvSpPr>
          <p:spPr bwMode="auto">
            <a:xfrm>
              <a:off x="2495528" y="955676"/>
              <a:ext cx="602515" cy="504634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16" name="Line 13"/>
            <p:cNvSpPr>
              <a:spLocks noChangeShapeType="1"/>
            </p:cNvSpPr>
            <p:nvPr/>
          </p:nvSpPr>
          <p:spPr bwMode="auto">
            <a:xfrm flipV="1">
              <a:off x="2378053" y="923925"/>
              <a:ext cx="749300" cy="500063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17" name="Line 14"/>
            <p:cNvSpPr>
              <a:spLocks noChangeShapeType="1"/>
            </p:cNvSpPr>
            <p:nvPr/>
          </p:nvSpPr>
          <p:spPr bwMode="auto">
            <a:xfrm flipV="1">
              <a:off x="2738360" y="1212494"/>
              <a:ext cx="0" cy="28416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1074738" y="1828800"/>
              <a:ext cx="1154112" cy="1238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17410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DD6A08E-43A9-45D1-B7DA-89112A745180}" type="slidenum">
              <a:rPr lang="en-US" altLang="zh-TW" smtClean="0"/>
              <a:pPr/>
              <a:t>20</a:t>
            </a:fld>
            <a:endParaRPr lang="en-US" altLang="zh-TW" smtClean="0"/>
          </a:p>
        </p:txBody>
      </p:sp>
      <p:grpSp>
        <p:nvGrpSpPr>
          <p:cNvPr id="17411" name="Group 18"/>
          <p:cNvGrpSpPr>
            <a:grpSpLocks/>
          </p:cNvGrpSpPr>
          <p:nvPr/>
        </p:nvGrpSpPr>
        <p:grpSpPr bwMode="auto">
          <a:xfrm>
            <a:off x="4896024" y="1372856"/>
            <a:ext cx="3582392" cy="5123571"/>
            <a:chOff x="2809" y="446"/>
            <a:chExt cx="2306" cy="3260"/>
          </a:xfrm>
        </p:grpSpPr>
        <p:pic>
          <p:nvPicPr>
            <p:cNvPr id="17423" name="Picture 5" descr="公開徵求企劃書應徵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09" y="446"/>
              <a:ext cx="2306" cy="3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26" name="AutoShape 10"/>
            <p:cNvSpPr>
              <a:spLocks noChangeArrowheads="1"/>
            </p:cNvSpPr>
            <p:nvPr/>
          </p:nvSpPr>
          <p:spPr bwMode="auto">
            <a:xfrm rot="5729319">
              <a:off x="4526" y="3081"/>
              <a:ext cx="375" cy="585"/>
            </a:xfrm>
            <a:prstGeom prst="curvedLeftArrow">
              <a:avLst>
                <a:gd name="adj1" fmla="val 31200"/>
                <a:gd name="adj2" fmla="val 62400"/>
                <a:gd name="adj3" fmla="val 33333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17418" name="Oval 15"/>
          <p:cNvSpPr>
            <a:spLocks noChangeArrowheads="1"/>
          </p:cNvSpPr>
          <p:nvPr/>
        </p:nvSpPr>
        <p:spPr bwMode="auto">
          <a:xfrm>
            <a:off x="2458373" y="1537625"/>
            <a:ext cx="709612" cy="392112"/>
          </a:xfrm>
          <a:prstGeom prst="ellips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7419" name="Text Box 16"/>
          <p:cNvSpPr txBox="1">
            <a:spLocks noChangeArrowheads="1"/>
          </p:cNvSpPr>
          <p:nvPr/>
        </p:nvSpPr>
        <p:spPr bwMode="auto">
          <a:xfrm>
            <a:off x="463550" y="246063"/>
            <a:ext cx="4092575" cy="707886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 b="1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sz="2000" b="1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最後打成績時請注意：上方標註</a:t>
            </a:r>
            <a:r>
              <a:rPr lang="en-US" altLang="zh-TW" sz="2000" b="1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b="1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稿</a:t>
            </a:r>
            <a:r>
              <a:rPr lang="en-US" altLang="zh-TW" sz="2000" b="1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000" b="1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，為提供草稿使用</a:t>
            </a:r>
          </a:p>
        </p:txBody>
      </p:sp>
      <p:sp>
        <p:nvSpPr>
          <p:cNvPr id="17420" name="Text Box 19"/>
          <p:cNvSpPr txBox="1">
            <a:spLocks noChangeArrowheads="1"/>
          </p:cNvSpPr>
          <p:nvPr/>
        </p:nvSpPr>
        <p:spPr bwMode="auto">
          <a:xfrm>
            <a:off x="4757979" y="245423"/>
            <a:ext cx="4092575" cy="707886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 b="1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2000" b="1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若打完成績，請在右下方框內簽名後將折角貼蓋著簽名彌封。</a:t>
            </a:r>
          </a:p>
        </p:txBody>
      </p:sp>
      <p:sp>
        <p:nvSpPr>
          <p:cNvPr id="19" name="矩形 18"/>
          <p:cNvSpPr/>
          <p:nvPr/>
        </p:nvSpPr>
        <p:spPr>
          <a:xfrm>
            <a:off x="5451935" y="1868465"/>
            <a:ext cx="1235075" cy="87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7413" name="Freeform 7"/>
          <p:cNvSpPr>
            <a:spLocks/>
          </p:cNvSpPr>
          <p:nvPr/>
        </p:nvSpPr>
        <p:spPr bwMode="auto">
          <a:xfrm>
            <a:off x="2857145" y="5252943"/>
            <a:ext cx="1109662" cy="1216025"/>
          </a:xfrm>
          <a:custGeom>
            <a:avLst/>
            <a:gdLst>
              <a:gd name="T0" fmla="*/ 0 w 850"/>
              <a:gd name="T1" fmla="*/ 2147483647 h 951"/>
              <a:gd name="T2" fmla="*/ 2147483647 w 850"/>
              <a:gd name="T3" fmla="*/ 0 h 951"/>
              <a:gd name="T4" fmla="*/ 2147483647 w 850"/>
              <a:gd name="T5" fmla="*/ 2147483647 h 951"/>
              <a:gd name="T6" fmla="*/ 0 w 850"/>
              <a:gd name="T7" fmla="*/ 2147483647 h 951"/>
              <a:gd name="T8" fmla="*/ 0 60000 65536"/>
              <a:gd name="T9" fmla="*/ 0 60000 65536"/>
              <a:gd name="T10" fmla="*/ 0 60000 65536"/>
              <a:gd name="T11" fmla="*/ 0 60000 65536"/>
              <a:gd name="T12" fmla="*/ 0 w 850"/>
              <a:gd name="T13" fmla="*/ 0 h 951"/>
              <a:gd name="T14" fmla="*/ 850 w 850"/>
              <a:gd name="T15" fmla="*/ 951 h 95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50" h="951">
                <a:moveTo>
                  <a:pt x="0" y="951"/>
                </a:moveTo>
                <a:lnTo>
                  <a:pt x="850" y="0"/>
                </a:lnTo>
                <a:lnTo>
                  <a:pt x="850" y="942"/>
                </a:lnTo>
                <a:lnTo>
                  <a:pt x="0" y="951"/>
                </a:lnTo>
                <a:close/>
              </a:path>
            </a:pathLst>
          </a:custGeom>
          <a:noFill/>
          <a:ln w="38100" cap="flat" cmpd="sng">
            <a:solidFill>
              <a:srgbClr val="FF33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" name="Freeform 7"/>
          <p:cNvSpPr>
            <a:spLocks/>
          </p:cNvSpPr>
          <p:nvPr/>
        </p:nvSpPr>
        <p:spPr bwMode="auto">
          <a:xfrm>
            <a:off x="7349533" y="5227926"/>
            <a:ext cx="1109662" cy="1216025"/>
          </a:xfrm>
          <a:custGeom>
            <a:avLst/>
            <a:gdLst>
              <a:gd name="T0" fmla="*/ 0 w 850"/>
              <a:gd name="T1" fmla="*/ 2147483647 h 951"/>
              <a:gd name="T2" fmla="*/ 2147483647 w 850"/>
              <a:gd name="T3" fmla="*/ 0 h 951"/>
              <a:gd name="T4" fmla="*/ 2147483647 w 850"/>
              <a:gd name="T5" fmla="*/ 2147483647 h 951"/>
              <a:gd name="T6" fmla="*/ 0 w 850"/>
              <a:gd name="T7" fmla="*/ 2147483647 h 951"/>
              <a:gd name="T8" fmla="*/ 0 60000 65536"/>
              <a:gd name="T9" fmla="*/ 0 60000 65536"/>
              <a:gd name="T10" fmla="*/ 0 60000 65536"/>
              <a:gd name="T11" fmla="*/ 0 60000 65536"/>
              <a:gd name="T12" fmla="*/ 0 w 850"/>
              <a:gd name="T13" fmla="*/ 0 h 951"/>
              <a:gd name="T14" fmla="*/ 850 w 850"/>
              <a:gd name="T15" fmla="*/ 951 h 95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50" h="951">
                <a:moveTo>
                  <a:pt x="0" y="951"/>
                </a:moveTo>
                <a:lnTo>
                  <a:pt x="850" y="0"/>
                </a:lnTo>
                <a:lnTo>
                  <a:pt x="850" y="942"/>
                </a:lnTo>
                <a:lnTo>
                  <a:pt x="0" y="951"/>
                </a:lnTo>
                <a:close/>
              </a:path>
            </a:pathLst>
          </a:custGeom>
          <a:noFill/>
          <a:ln w="38100" cap="flat" cmpd="sng">
            <a:solidFill>
              <a:srgbClr val="FF33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Freeform 7"/>
          <p:cNvSpPr>
            <a:spLocks/>
          </p:cNvSpPr>
          <p:nvPr/>
        </p:nvSpPr>
        <p:spPr bwMode="auto">
          <a:xfrm rot="10800000">
            <a:off x="7365453" y="5216550"/>
            <a:ext cx="1109662" cy="1216025"/>
          </a:xfrm>
          <a:custGeom>
            <a:avLst/>
            <a:gdLst>
              <a:gd name="T0" fmla="*/ 0 w 850"/>
              <a:gd name="T1" fmla="*/ 2147483647 h 951"/>
              <a:gd name="T2" fmla="*/ 2147483647 w 850"/>
              <a:gd name="T3" fmla="*/ 0 h 951"/>
              <a:gd name="T4" fmla="*/ 2147483647 w 850"/>
              <a:gd name="T5" fmla="*/ 2147483647 h 951"/>
              <a:gd name="T6" fmla="*/ 0 w 850"/>
              <a:gd name="T7" fmla="*/ 2147483647 h 951"/>
              <a:gd name="T8" fmla="*/ 0 60000 65536"/>
              <a:gd name="T9" fmla="*/ 0 60000 65536"/>
              <a:gd name="T10" fmla="*/ 0 60000 65536"/>
              <a:gd name="T11" fmla="*/ 0 60000 65536"/>
              <a:gd name="T12" fmla="*/ 0 w 850"/>
              <a:gd name="T13" fmla="*/ 0 h 951"/>
              <a:gd name="T14" fmla="*/ 850 w 850"/>
              <a:gd name="T15" fmla="*/ 951 h 95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50" h="951">
                <a:moveTo>
                  <a:pt x="0" y="951"/>
                </a:moveTo>
                <a:lnTo>
                  <a:pt x="850" y="0"/>
                </a:lnTo>
                <a:lnTo>
                  <a:pt x="850" y="942"/>
                </a:lnTo>
                <a:lnTo>
                  <a:pt x="0" y="951"/>
                </a:lnTo>
                <a:close/>
              </a:path>
            </a:pathLst>
          </a:custGeom>
          <a:noFill/>
          <a:ln w="38100" cap="flat" cmpd="sng">
            <a:solidFill>
              <a:srgbClr val="FF33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8C5584E-07BF-4489-B5A4-1A01A3808C42}" type="slidenum">
              <a:rPr lang="en-US" altLang="zh-TW" smtClean="0"/>
              <a:pPr/>
              <a:t>21</a:t>
            </a:fld>
            <a:endParaRPr lang="en-US" altLang="zh-TW" smtClean="0"/>
          </a:p>
        </p:txBody>
      </p:sp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3384550" y="3040063"/>
            <a:ext cx="3074988" cy="69850"/>
          </a:xfrm>
          <a:prstGeom prst="rect">
            <a:avLst/>
          </a:prstGeom>
          <a:solidFill>
            <a:srgbClr val="969696">
              <a:alpha val="6705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8436" name="Rectangle 3"/>
          <p:cNvSpPr>
            <a:spLocks noChangeArrowheads="1"/>
          </p:cNvSpPr>
          <p:nvPr/>
        </p:nvSpPr>
        <p:spPr bwMode="auto">
          <a:xfrm>
            <a:off x="3168650" y="3081338"/>
            <a:ext cx="2738438" cy="71437"/>
          </a:xfrm>
          <a:prstGeom prst="rect">
            <a:avLst/>
          </a:prstGeom>
          <a:solidFill>
            <a:srgbClr val="C0C0C0">
              <a:alpha val="6705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8437" name="Rectangle 4"/>
          <p:cNvSpPr>
            <a:spLocks noChangeArrowheads="1"/>
          </p:cNvSpPr>
          <p:nvPr/>
        </p:nvSpPr>
        <p:spPr bwMode="auto">
          <a:xfrm>
            <a:off x="0" y="2055813"/>
            <a:ext cx="9143999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algn="ctr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0" lang="zh-TW" altLang="en-US" sz="6000" b="1" dirty="0">
                <a:solidFill>
                  <a:schemeClr val="accent1"/>
                </a:solidFill>
                <a:ea typeface="標楷體" pitchFamily="65" charset="-120"/>
              </a:rPr>
              <a:t>簡報結束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地鐵">
  <a:themeElements>
    <a:clrScheme name="鳳舞九天">
      <a:dk1>
        <a:sysClr val="windowText" lastClr="000000"/>
      </a:dk1>
      <a:lt1>
        <a:sysClr val="window" lastClr="FFFFFF"/>
      </a:lt1>
      <a:dk2>
        <a:srgbClr val="004646"/>
      </a:dk2>
      <a:lt2>
        <a:srgbClr val="E1F0FF"/>
      </a:lt2>
      <a:accent1>
        <a:srgbClr val="50742F"/>
      </a:accent1>
      <a:accent2>
        <a:srgbClr val="268868"/>
      </a:accent2>
      <a:accent3>
        <a:srgbClr val="33BD56"/>
      </a:accent3>
      <a:accent4>
        <a:srgbClr val="4BC5B9"/>
      </a:accent4>
      <a:accent5>
        <a:srgbClr val="3163CA"/>
      </a:accent5>
      <a:accent6>
        <a:srgbClr val="4B14AA"/>
      </a:accent6>
      <a:hlink>
        <a:srgbClr val="D9BE02"/>
      </a:hlink>
      <a:folHlink>
        <a:srgbClr val="F900F9"/>
      </a:folHlink>
    </a:clrScheme>
    <a:fontScheme name="地鐵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壁窗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12324</TotalTime>
  <Words>1093</Words>
  <Application>Microsoft Office PowerPoint</Application>
  <PresentationFormat>如螢幕大小 (4:3)</PresentationFormat>
  <Paragraphs>185</Paragraphs>
  <Slides>21</Slides>
  <Notes>3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21</vt:i4>
      </vt:variant>
    </vt:vector>
  </HeadingPairs>
  <TitlesOfParts>
    <vt:vector size="22" baseType="lpstr">
      <vt:lpstr>地鐵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  <vt:lpstr>投影片 19</vt:lpstr>
      <vt:lpstr>投影片 20</vt:lpstr>
      <vt:lpstr>投影片 21</vt:lpstr>
    </vt:vector>
  </TitlesOfParts>
  <Company>石昭永建築師事務所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cp:lastModifiedBy>User</cp:lastModifiedBy>
  <cp:revision>805</cp:revision>
  <dcterms:created xsi:type="dcterms:W3CDTF">2006-05-04T02:07:40Z</dcterms:created>
  <dcterms:modified xsi:type="dcterms:W3CDTF">2012-04-09T06:04:37Z</dcterms:modified>
</cp:coreProperties>
</file>